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tags/tag3.xml" ContentType="application/vnd.openxmlformats-officedocument.presentationml.tags+xml"/>
  <Override PartName="/ppt/charts/chartEx3.xml" ContentType="application/vnd.ms-office.chartex+xml"/>
  <Override PartName="/ppt/charts/style5.xml" ContentType="application/vnd.ms-office.chartstyle+xml"/>
  <Override PartName="/ppt/charts/colors5.xml" ContentType="application/vnd.ms-office.chartcolorstyle+xml"/>
  <Override PartName="/ppt/charts/chartEx4.xml" ContentType="application/vnd.ms-office.chartex+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3"/>
  </p:notesMasterIdLst>
  <p:sldIdLst>
    <p:sldId id="270" r:id="rId6"/>
    <p:sldId id="272" r:id="rId7"/>
    <p:sldId id="273" r:id="rId8"/>
    <p:sldId id="274" r:id="rId9"/>
    <p:sldId id="295" r:id="rId10"/>
    <p:sldId id="276" r:id="rId11"/>
    <p:sldId id="277" r:id="rId12"/>
    <p:sldId id="278" r:id="rId13"/>
    <p:sldId id="292" r:id="rId14"/>
    <p:sldId id="284" r:id="rId15"/>
    <p:sldId id="285" r:id="rId16"/>
    <p:sldId id="291" r:id="rId17"/>
    <p:sldId id="293" r:id="rId18"/>
    <p:sldId id="287" r:id="rId19"/>
    <p:sldId id="288" r:id="rId20"/>
    <p:sldId id="289" r:id="rId21"/>
    <p:sldId id="29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4664" autoAdjust="0"/>
  </p:normalViewPr>
  <p:slideViewPr>
    <p:cSldViewPr snapToGrid="0">
      <p:cViewPr varScale="1">
        <p:scale>
          <a:sx n="115" d="100"/>
          <a:sy n="115" d="100"/>
        </p:scale>
        <p:origin x="3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4.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018296625965228E-2"/>
          <c:y val="2.132079833835018E-2"/>
          <c:w val="0.83789667289186509"/>
          <c:h val="0.84907926108090881"/>
        </c:manualLayout>
      </c:layout>
      <c:barChart>
        <c:barDir val="col"/>
        <c:grouping val="clustered"/>
        <c:varyColors val="0"/>
        <c:ser>
          <c:idx val="0"/>
          <c:order val="0"/>
          <c:tx>
            <c:strRef>
              <c:f>Sheet1!$B$1</c:f>
              <c:strCache>
                <c:ptCount val="1"/>
                <c:pt idx="0">
                  <c:v>Recent</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Sheet1!$B$2:$B$8</c:f>
            </c:numRef>
          </c:val>
          <c:extLst>
            <c:ext xmlns:c16="http://schemas.microsoft.com/office/drawing/2014/chart" uri="{C3380CC4-5D6E-409C-BE32-E72D297353CC}">
              <c16:uniqueId val="{00000000-CC93-4D22-9AD1-E7C5FDB2080F}"/>
            </c:ext>
          </c:extLst>
        </c:ser>
        <c:dLbls>
          <c:showLegendKey val="0"/>
          <c:showVal val="0"/>
          <c:showCatName val="0"/>
          <c:showSerName val="0"/>
          <c:showPercent val="0"/>
          <c:showBubbleSize val="0"/>
        </c:dLbls>
        <c:gapWidth val="219"/>
        <c:overlap val="-27"/>
        <c:axId val="389010704"/>
        <c:axId val="389010312"/>
      </c:barChart>
      <c:barChart>
        <c:barDir val="col"/>
        <c:grouping val="clustered"/>
        <c:varyColors val="0"/>
        <c:ser>
          <c:idx val="1"/>
          <c:order val="1"/>
          <c:tx>
            <c:strRef>
              <c:f>Sheet1!$C$1</c:f>
              <c:strCache>
                <c:ptCount val="1"/>
                <c:pt idx="0">
                  <c:v>Previous</c:v>
                </c:pt>
              </c:strCache>
            </c:strRef>
          </c:tx>
          <c:spPr>
            <a:solidFill>
              <a:srgbClr val="A7A159"/>
            </a:solidFill>
            <a:ln>
              <a:solidFill>
                <a:schemeClr val="accent6">
                  <a:lumMod val="75000"/>
                </a:schemeClr>
              </a:solidFill>
            </a:ln>
            <a:effectLst/>
            <a:scene3d>
              <a:camera prst="orthographicFront"/>
              <a:lightRig rig="threePt" dir="t"/>
            </a:scene3d>
            <a:sp3d>
              <a:bevelT/>
              <a:bevelB/>
            </a:sp3d>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Sheet1!$C$2:$C$8</c:f>
              <c:numCache>
                <c:formatCode>General</c:formatCode>
                <c:ptCount val="6"/>
                <c:pt idx="0">
                  <c:v>5.2</c:v>
                </c:pt>
                <c:pt idx="1">
                  <c:v>5.5</c:v>
                </c:pt>
                <c:pt idx="2">
                  <c:v>5</c:v>
                </c:pt>
              </c:numCache>
            </c:numRef>
          </c:val>
          <c:extLst>
            <c:ext xmlns:c16="http://schemas.microsoft.com/office/drawing/2014/chart" uri="{C3380CC4-5D6E-409C-BE32-E72D297353CC}">
              <c16:uniqueId val="{00000001-CC93-4D22-9AD1-E7C5FDB2080F}"/>
            </c:ext>
          </c:extLst>
        </c:ser>
        <c:ser>
          <c:idx val="2"/>
          <c:order val="2"/>
          <c:tx>
            <c:strRef>
              <c:f>Sheet1!$D$1</c:f>
              <c:strCache>
                <c:ptCount val="1"/>
                <c:pt idx="0">
                  <c:v>Current</c:v>
                </c:pt>
              </c:strCache>
            </c:strRef>
          </c:tx>
          <c:spPr>
            <a:solidFill>
              <a:schemeClr val="accent1">
                <a:lumMod val="75000"/>
              </a:schemeClr>
            </a:solidFill>
            <a:ln>
              <a:solidFill>
                <a:schemeClr val="accent1">
                  <a:lumMod val="50000"/>
                </a:schemeClr>
              </a:solidFill>
            </a:ln>
            <a:effectLst/>
            <a:scene3d>
              <a:camera prst="orthographicFront"/>
              <a:lightRig rig="threePt" dir="t"/>
            </a:scene3d>
            <a:sp3d>
              <a:bevelT/>
            </a:sp3d>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Sheet1!$D$2:$D$8</c:f>
              <c:numCache>
                <c:formatCode>General</c:formatCode>
                <c:ptCount val="6"/>
                <c:pt idx="0">
                  <c:v>5</c:v>
                </c:pt>
                <c:pt idx="1">
                  <c:v>4.68</c:v>
                </c:pt>
                <c:pt idx="2">
                  <c:v>4.5</c:v>
                </c:pt>
              </c:numCache>
            </c:numRef>
          </c:val>
          <c:extLst>
            <c:ext xmlns:c16="http://schemas.microsoft.com/office/drawing/2014/chart" uri="{C3380CC4-5D6E-409C-BE32-E72D297353CC}">
              <c16:uniqueId val="{00000002-CC93-4D22-9AD1-E7C5FDB2080F}"/>
            </c:ext>
          </c:extLst>
        </c:ser>
        <c:ser>
          <c:idx val="3"/>
          <c:order val="3"/>
          <c:tx>
            <c:strRef>
              <c:f>Sheet1!$E$1</c:f>
              <c:strCache>
                <c:ptCount val="1"/>
                <c:pt idx="0">
                  <c:v>2020</c:v>
                </c:pt>
              </c:strCache>
            </c:strRef>
          </c:tx>
          <c:spPr>
            <a:solidFill>
              <a:schemeClr val="accent6">
                <a:lumMod val="75000"/>
              </a:schemeClr>
            </a:solidFill>
            <a:ln>
              <a:solidFill>
                <a:schemeClr val="accent6">
                  <a:lumMod val="75000"/>
                </a:schemeClr>
              </a:solidFill>
            </a:ln>
            <a:effectLst>
              <a:softEdge rad="50800"/>
            </a:effectLst>
            <a:scene3d>
              <a:camera prst="orthographicFront"/>
              <a:lightRig rig="threePt" dir="t"/>
            </a:scene3d>
            <a:sp3d>
              <a:bevelT/>
            </a:sp3d>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Sheet1!$E$2:$E$8</c:f>
              <c:numCache>
                <c:formatCode>General</c:formatCode>
                <c:ptCount val="6"/>
                <c:pt idx="2">
                  <c:v>4.25</c:v>
                </c:pt>
              </c:numCache>
            </c:numRef>
          </c:val>
          <c:extLst>
            <c:ext xmlns:c16="http://schemas.microsoft.com/office/drawing/2014/chart" uri="{C3380CC4-5D6E-409C-BE32-E72D297353CC}">
              <c16:uniqueId val="{00000000-307F-4A23-9D5E-A749E198F46C}"/>
            </c:ext>
          </c:extLst>
        </c:ser>
        <c:ser>
          <c:idx val="4"/>
          <c:order val="4"/>
          <c:tx>
            <c:strRef>
              <c:f>Sheet1!$F$1</c:f>
              <c:strCache>
                <c:ptCount val="1"/>
                <c:pt idx="0">
                  <c:v>2021</c:v>
                </c:pt>
              </c:strCache>
            </c:strRef>
          </c:tx>
          <c:spPr>
            <a:solidFill>
              <a:srgbClr val="002060"/>
            </a:solidFill>
            <a:ln>
              <a:solidFill>
                <a:schemeClr val="accent1">
                  <a:lumMod val="50000"/>
                </a:schemeClr>
              </a:solidFill>
            </a:ln>
            <a:effectLst/>
            <a:scene3d>
              <a:camera prst="orthographicFront"/>
              <a:lightRig rig="threePt" dir="t"/>
            </a:scene3d>
            <a:sp3d>
              <a:bevelT/>
            </a:sp3d>
          </c:spPr>
          <c:invertIfNegative val="0"/>
          <c:dLbls>
            <c:numFmt formatCode="#,##0.00" sourceLinked="0"/>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Sheet1!$F$2:$F$8</c:f>
              <c:numCache>
                <c:formatCode>General</c:formatCode>
                <c:ptCount val="6"/>
                <c:pt idx="2">
                  <c:v>4</c:v>
                </c:pt>
              </c:numCache>
            </c:numRef>
          </c:val>
          <c:extLst>
            <c:ext xmlns:c16="http://schemas.microsoft.com/office/drawing/2014/chart" uri="{C3380CC4-5D6E-409C-BE32-E72D297353CC}">
              <c16:uniqueId val="{00000001-307F-4A23-9D5E-A749E198F46C}"/>
            </c:ext>
          </c:extLst>
        </c:ser>
        <c:dLbls>
          <c:showLegendKey val="0"/>
          <c:showVal val="0"/>
          <c:showCatName val="0"/>
          <c:showSerName val="0"/>
          <c:showPercent val="0"/>
          <c:showBubbleSize val="0"/>
        </c:dLbls>
        <c:gapWidth val="219"/>
        <c:overlap val="-27"/>
        <c:axId val="389010704"/>
        <c:axId val="389010312"/>
      </c:barChart>
      <c:barChart>
        <c:barDir val="col"/>
        <c:grouping val="clustered"/>
        <c:varyColors val="0"/>
        <c:ser>
          <c:idx val="5"/>
          <c:order val="5"/>
          <c:tx>
            <c:strRef>
              <c:f>Sheet1!$G$1</c:f>
              <c:strCache>
                <c:ptCount val="1"/>
                <c:pt idx="0">
                  <c:v>Previous2</c:v>
                </c:pt>
              </c:strCache>
            </c:strRef>
          </c:tx>
          <c:spPr>
            <a:solidFill>
              <a:srgbClr val="A7A159"/>
            </a:solidFill>
            <a:ln>
              <a:solidFill>
                <a:srgbClr val="2B821B"/>
              </a:solidFill>
            </a:ln>
            <a:effectLst/>
            <a:scene3d>
              <a:camera prst="orthographicFront"/>
              <a:lightRig rig="threePt" dir="t"/>
            </a:scene3d>
            <a:sp3d prstMaterial="dkEdge">
              <a:bevelT/>
              <a:bevelB/>
            </a:sp3d>
          </c:spPr>
          <c:invertIfNegative val="0"/>
          <c:dLbls>
            <c:dLbl>
              <c:idx val="5"/>
              <c:tx>
                <c:rich>
                  <a:bodyPr rot="-5400000" spcFirstLastPara="1" vertOverflow="ellipsis"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345E50AB-6DB6-4397-BB68-341B125395EF}" type="VALUE">
                      <a:rPr lang="en-US" b="1">
                        <a:solidFill>
                          <a:schemeClr val="bg1"/>
                        </a:solidFill>
                      </a:rPr>
                      <a:pPr>
                        <a:defRPr>
                          <a:solidFill>
                            <a:schemeClr val="bg1"/>
                          </a:solidFill>
                        </a:defRPr>
                      </a:pPr>
                      <a:t>[VALUE]</a:t>
                    </a:fld>
                    <a:endParaRPr lang="en-US"/>
                  </a:p>
                </c:rich>
              </c:tx>
              <c:spPr>
                <a:noFill/>
                <a:ln>
                  <a:noFill/>
                </a:ln>
                <a:effectLst/>
              </c:spPr>
              <c:txPr>
                <a:bodyPr rot="-5400000" spcFirstLastPara="1" vertOverflow="ellipsis"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1070790064285442E-2"/>
                      <c:h val="4.5560009358041137E-2"/>
                    </c:manualLayout>
                  </c15:layout>
                  <c15:dlblFieldTable/>
                  <c15:showDataLabelsRange val="0"/>
                </c:ext>
                <c:ext xmlns:c16="http://schemas.microsoft.com/office/drawing/2014/chart" uri="{C3380CC4-5D6E-409C-BE32-E72D297353CC}">
                  <c16:uniqueId val="{00000001-9B14-495E-9F32-FD9722E659F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Sheet1!$G$2:$G$8</c:f>
              <c:numCache>
                <c:formatCode>General</c:formatCode>
                <c:ptCount val="6"/>
                <c:pt idx="5">
                  <c:v>132.59</c:v>
                </c:pt>
              </c:numCache>
            </c:numRef>
          </c:val>
          <c:extLst>
            <c:ext xmlns:c16="http://schemas.microsoft.com/office/drawing/2014/chart" uri="{C3380CC4-5D6E-409C-BE32-E72D297353CC}">
              <c16:uniqueId val="{00000000-7AFE-42DA-B305-56E2312A315E}"/>
            </c:ext>
          </c:extLst>
        </c:ser>
        <c:ser>
          <c:idx val="6"/>
          <c:order val="6"/>
          <c:tx>
            <c:strRef>
              <c:f>Sheet1!$H$1</c:f>
              <c:strCache>
                <c:ptCount val="1"/>
                <c:pt idx="0">
                  <c:v>Current2</c:v>
                </c:pt>
              </c:strCache>
            </c:strRef>
          </c:tx>
          <c:spPr>
            <a:solidFill>
              <a:schemeClr val="accent1">
                <a:lumMod val="75000"/>
              </a:schemeClr>
            </a:solidFill>
            <a:ln>
              <a:solidFill>
                <a:schemeClr val="accent1">
                  <a:lumMod val="50000"/>
                </a:schemeClr>
              </a:solidFill>
            </a:ln>
            <a:effectLst/>
            <a:scene3d>
              <a:camera prst="orthographicFront"/>
              <a:lightRig rig="threePt" dir="t"/>
            </a:scene3d>
            <a:sp3d prstMaterial="dkEdge">
              <a:bevelT/>
              <a:bevelB/>
            </a:sp3d>
          </c:spPr>
          <c:invertIfNegative val="0"/>
          <c:dLbls>
            <c:dLbl>
              <c:idx val="5"/>
              <c:tx>
                <c:rich>
                  <a:bodyPr/>
                  <a:lstStyle/>
                  <a:p>
                    <a:fld id="{D89ACF3C-B660-480C-B27B-9CF3F6FA5BD6}" type="VALUE">
                      <a:rPr lang="en-US" b="1"/>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B14-495E-9F32-FD9722E659F9}"/>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Sheet1!$H$2:$H$8</c:f>
              <c:numCache>
                <c:formatCode>General</c:formatCode>
                <c:ptCount val="6"/>
                <c:pt idx="5">
                  <c:v>118.41</c:v>
                </c:pt>
              </c:numCache>
            </c:numRef>
          </c:val>
          <c:extLst>
            <c:ext xmlns:c16="http://schemas.microsoft.com/office/drawing/2014/chart" uri="{C3380CC4-5D6E-409C-BE32-E72D297353CC}">
              <c16:uniqueId val="{00000001-7AFE-42DA-B305-56E2312A315E}"/>
            </c:ext>
          </c:extLst>
        </c:ser>
        <c:ser>
          <c:idx val="7"/>
          <c:order val="7"/>
          <c:tx>
            <c:strRef>
              <c:f>Sheet1!$I$1</c:f>
              <c:strCache>
                <c:ptCount val="1"/>
                <c:pt idx="0">
                  <c:v>20202</c:v>
                </c:pt>
              </c:strCache>
            </c:strRef>
          </c:tx>
          <c:spPr>
            <a:solidFill>
              <a:schemeClr val="accent6">
                <a:lumMod val="75000"/>
              </a:schemeClr>
            </a:solidFill>
            <a:ln>
              <a:solidFill>
                <a:schemeClr val="accent6">
                  <a:lumMod val="75000"/>
                </a:schemeClr>
              </a:solidFill>
            </a:ln>
            <a:effectLst/>
            <a:scene3d>
              <a:camera prst="orthographicFront"/>
              <a:lightRig rig="threePt" dir="t"/>
            </a:scene3d>
            <a:sp3d prstMaterial="dkEdge">
              <a:bevelT/>
              <a:bevelB/>
            </a:sp3d>
          </c:spPr>
          <c:invertIfNegative val="0"/>
          <c:dLbls>
            <c:dLbl>
              <c:idx val="5"/>
              <c:tx>
                <c:rich>
                  <a:bodyPr/>
                  <a:lstStyle/>
                  <a:p>
                    <a:fld id="{42FD17AB-2F36-42C3-B816-540FBBC04D69}" type="VALUE">
                      <a:rPr lang="en-US" b="1"/>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B14-495E-9F32-FD9722E659F9}"/>
                </c:ext>
              </c:extLst>
            </c:dLbl>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ACSC</c:v>
                </c:pt>
                <c:pt idx="1">
                  <c:v>MNDAK</c:v>
                </c:pt>
                <c:pt idx="2">
                  <c:v>SMN</c:v>
                </c:pt>
                <c:pt idx="5">
                  <c:v>MI</c:v>
                </c:pt>
              </c:strCache>
            </c:strRef>
          </c:cat>
          <c:val>
            <c:numRef>
              <c:f>Sheet1!$I$2:$I$8</c:f>
              <c:numCache>
                <c:formatCode>General</c:formatCode>
                <c:ptCount val="6"/>
                <c:pt idx="5">
                  <c:v>107.71</c:v>
                </c:pt>
              </c:numCache>
            </c:numRef>
          </c:val>
          <c:extLst>
            <c:ext xmlns:c16="http://schemas.microsoft.com/office/drawing/2014/chart" uri="{C3380CC4-5D6E-409C-BE32-E72D297353CC}">
              <c16:uniqueId val="{00000000-9B14-495E-9F32-FD9722E659F9}"/>
            </c:ext>
          </c:extLst>
        </c:ser>
        <c:dLbls>
          <c:showLegendKey val="0"/>
          <c:showVal val="0"/>
          <c:showCatName val="0"/>
          <c:showSerName val="0"/>
          <c:showPercent val="0"/>
          <c:showBubbleSize val="0"/>
        </c:dLbls>
        <c:gapWidth val="335"/>
        <c:overlap val="-34"/>
        <c:axId val="522175032"/>
        <c:axId val="522174704"/>
      </c:barChart>
      <c:catAx>
        <c:axId val="38901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89010312"/>
        <c:crosses val="autoZero"/>
        <c:auto val="1"/>
        <c:lblAlgn val="ctr"/>
        <c:lblOffset val="100"/>
        <c:noMultiLvlLbl val="0"/>
      </c:catAx>
      <c:valAx>
        <c:axId val="389010312"/>
        <c:scaling>
          <c:orientation val="minMax"/>
          <c:max val="6"/>
          <c:min val="3"/>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Cercospora Rating (</a:t>
                </a:r>
                <a:r>
                  <a:rPr lang="en-US" sz="1000" b="1" dirty="0"/>
                  <a:t>1</a:t>
                </a:r>
                <a:r>
                  <a:rPr lang="en-US" sz="1000" b="1" baseline="0" dirty="0"/>
                  <a:t> to 9, 1 is healthy)</a:t>
                </a:r>
                <a:endParaRPr lang="en-US" sz="1000" b="1" dirty="0"/>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cross"/>
        <c:minorTickMark val="cross"/>
        <c:tickLblPos val="nextTo"/>
        <c:spPr>
          <a:noFill/>
          <a:ln>
            <a:solidFill>
              <a:schemeClr val="accent1">
                <a:lumMod val="75000"/>
              </a:schemeClr>
            </a:solid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89010704"/>
        <c:crosses val="autoZero"/>
        <c:crossBetween val="between"/>
        <c:minorUnit val="0.5"/>
      </c:valAx>
      <c:valAx>
        <c:axId val="522174704"/>
        <c:scaling>
          <c:orientation val="minMax"/>
          <c:max val="138"/>
          <c:min val="90"/>
        </c:scaling>
        <c:delete val="0"/>
        <c:axPos val="r"/>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Relative</a:t>
                </a:r>
                <a:r>
                  <a:rPr lang="en-US" b="1" baseline="0" dirty="0"/>
                  <a:t> Cercospora Rating</a:t>
                </a:r>
                <a:endParaRPr lang="en-US" b="1" dirty="0"/>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22175032"/>
        <c:crosses val="max"/>
        <c:crossBetween val="between"/>
      </c:valAx>
      <c:catAx>
        <c:axId val="522175032"/>
        <c:scaling>
          <c:orientation val="minMax"/>
        </c:scaling>
        <c:delete val="1"/>
        <c:axPos val="b"/>
        <c:numFmt formatCode="General" sourceLinked="1"/>
        <c:majorTickMark val="out"/>
        <c:minorTickMark val="none"/>
        <c:tickLblPos val="nextTo"/>
        <c:crossAx val="522174704"/>
        <c:crosses val="autoZero"/>
        <c:auto val="1"/>
        <c:lblAlgn val="ctr"/>
        <c:lblOffset val="100"/>
        <c:noMultiLvlLbl val="0"/>
      </c:catAx>
      <c:spPr>
        <a:noFill/>
        <a:ln>
          <a:noFill/>
        </a:ln>
        <a:effectLst/>
      </c:spPr>
    </c:plotArea>
    <c:legend>
      <c:legendPos val="b"/>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1"/>
        <c:ser>
          <c:idx val="0"/>
          <c:order val="0"/>
          <c:tx>
            <c:strRef>
              <c:f>Sheet1!$B$1</c:f>
              <c:strCache>
                <c:ptCount val="1"/>
                <c:pt idx="0">
                  <c:v>Series 1</c:v>
                </c:pt>
              </c:strCache>
            </c:strRef>
          </c:tx>
          <c:spPr>
            <a:ln>
              <a:solidFill>
                <a:srgbClr val="000000"/>
              </a:solidFill>
            </a:ln>
          </c:spPr>
          <c:invertIfNegative val="0"/>
          <c:dPt>
            <c:idx val="0"/>
            <c:invertIfNegative val="0"/>
            <c:bubble3D val="0"/>
            <c:spPr>
              <a:gradFill rotWithShape="1">
                <a:gsLst>
                  <a:gs pos="0">
                    <a:schemeClr val="accent6">
                      <a:tint val="35000"/>
                      <a:satMod val="103000"/>
                      <a:lumMod val="102000"/>
                      <a:tint val="94000"/>
                    </a:schemeClr>
                  </a:gs>
                  <a:gs pos="50000">
                    <a:schemeClr val="accent6">
                      <a:tint val="35000"/>
                      <a:satMod val="110000"/>
                      <a:lumMod val="100000"/>
                      <a:shade val="100000"/>
                    </a:schemeClr>
                  </a:gs>
                  <a:gs pos="100000">
                    <a:schemeClr val="accent6">
                      <a:tint val="35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1-2574-4257-A4DA-CC2154FE9915}"/>
              </c:ext>
            </c:extLst>
          </c:dPt>
          <c:dPt>
            <c:idx val="1"/>
            <c:invertIfNegative val="0"/>
            <c:bubble3D val="0"/>
            <c:spPr>
              <a:gradFill rotWithShape="1">
                <a:gsLst>
                  <a:gs pos="0">
                    <a:schemeClr val="accent6">
                      <a:tint val="40000"/>
                      <a:satMod val="103000"/>
                      <a:lumMod val="102000"/>
                      <a:tint val="94000"/>
                    </a:schemeClr>
                  </a:gs>
                  <a:gs pos="50000">
                    <a:schemeClr val="accent6">
                      <a:tint val="40000"/>
                      <a:satMod val="110000"/>
                      <a:lumMod val="100000"/>
                      <a:shade val="100000"/>
                    </a:schemeClr>
                  </a:gs>
                  <a:gs pos="100000">
                    <a:schemeClr val="accent6">
                      <a:tint val="40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3-2574-4257-A4DA-CC2154FE9915}"/>
              </c:ext>
            </c:extLst>
          </c:dPt>
          <c:dPt>
            <c:idx val="2"/>
            <c:invertIfNegative val="0"/>
            <c:bubble3D val="0"/>
            <c:spPr>
              <a:gradFill rotWithShape="1">
                <a:gsLst>
                  <a:gs pos="0">
                    <a:schemeClr val="accent6">
                      <a:tint val="44000"/>
                      <a:satMod val="103000"/>
                      <a:lumMod val="102000"/>
                      <a:tint val="94000"/>
                    </a:schemeClr>
                  </a:gs>
                  <a:gs pos="50000">
                    <a:schemeClr val="accent6">
                      <a:tint val="44000"/>
                      <a:satMod val="110000"/>
                      <a:lumMod val="100000"/>
                      <a:shade val="100000"/>
                    </a:schemeClr>
                  </a:gs>
                  <a:gs pos="100000">
                    <a:schemeClr val="accent6">
                      <a:tint val="44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5-2574-4257-A4DA-CC2154FE9915}"/>
              </c:ext>
            </c:extLst>
          </c:dPt>
          <c:dPt>
            <c:idx val="3"/>
            <c:invertIfNegative val="0"/>
            <c:bubble3D val="0"/>
            <c:spPr>
              <a:gradFill rotWithShape="1">
                <a:gsLst>
                  <a:gs pos="0">
                    <a:schemeClr val="accent6">
                      <a:tint val="49000"/>
                      <a:satMod val="103000"/>
                      <a:lumMod val="102000"/>
                      <a:tint val="94000"/>
                    </a:schemeClr>
                  </a:gs>
                  <a:gs pos="50000">
                    <a:schemeClr val="accent6">
                      <a:tint val="49000"/>
                      <a:satMod val="110000"/>
                      <a:lumMod val="100000"/>
                      <a:shade val="100000"/>
                    </a:schemeClr>
                  </a:gs>
                  <a:gs pos="100000">
                    <a:schemeClr val="accent6">
                      <a:tint val="49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7-2574-4257-A4DA-CC2154FE9915}"/>
              </c:ext>
            </c:extLst>
          </c:dPt>
          <c:dPt>
            <c:idx val="4"/>
            <c:invertIfNegative val="0"/>
            <c:bubble3D val="0"/>
            <c:spPr>
              <a:gradFill rotWithShape="1">
                <a:gsLst>
                  <a:gs pos="0">
                    <a:schemeClr val="accent6">
                      <a:tint val="54000"/>
                      <a:satMod val="103000"/>
                      <a:lumMod val="102000"/>
                      <a:tint val="94000"/>
                    </a:schemeClr>
                  </a:gs>
                  <a:gs pos="50000">
                    <a:schemeClr val="accent6">
                      <a:tint val="54000"/>
                      <a:satMod val="110000"/>
                      <a:lumMod val="100000"/>
                      <a:shade val="100000"/>
                    </a:schemeClr>
                  </a:gs>
                  <a:gs pos="100000">
                    <a:schemeClr val="accent6">
                      <a:tint val="54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9-2574-4257-A4DA-CC2154FE9915}"/>
              </c:ext>
            </c:extLst>
          </c:dPt>
          <c:dPt>
            <c:idx val="5"/>
            <c:invertIfNegative val="0"/>
            <c:bubble3D val="0"/>
            <c:spPr>
              <a:gradFill rotWithShape="1">
                <a:gsLst>
                  <a:gs pos="0">
                    <a:schemeClr val="accent6">
                      <a:tint val="58000"/>
                      <a:satMod val="103000"/>
                      <a:lumMod val="102000"/>
                      <a:tint val="94000"/>
                    </a:schemeClr>
                  </a:gs>
                  <a:gs pos="50000">
                    <a:schemeClr val="accent6">
                      <a:tint val="58000"/>
                      <a:satMod val="110000"/>
                      <a:lumMod val="100000"/>
                      <a:shade val="100000"/>
                    </a:schemeClr>
                  </a:gs>
                  <a:gs pos="100000">
                    <a:schemeClr val="accent6">
                      <a:tint val="58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B-2574-4257-A4DA-CC2154FE9915}"/>
              </c:ext>
            </c:extLst>
          </c:dPt>
          <c:dPt>
            <c:idx val="6"/>
            <c:invertIfNegative val="0"/>
            <c:bubble3D val="0"/>
            <c:spPr>
              <a:gradFill rotWithShape="1">
                <a:gsLst>
                  <a:gs pos="0">
                    <a:schemeClr val="accent6">
                      <a:tint val="63000"/>
                      <a:satMod val="103000"/>
                      <a:lumMod val="102000"/>
                      <a:tint val="94000"/>
                    </a:schemeClr>
                  </a:gs>
                  <a:gs pos="50000">
                    <a:schemeClr val="accent6">
                      <a:tint val="63000"/>
                      <a:satMod val="110000"/>
                      <a:lumMod val="100000"/>
                      <a:shade val="100000"/>
                    </a:schemeClr>
                  </a:gs>
                  <a:gs pos="100000">
                    <a:schemeClr val="accent6">
                      <a:tint val="63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D-2574-4257-A4DA-CC2154FE9915}"/>
              </c:ext>
            </c:extLst>
          </c:dPt>
          <c:dPt>
            <c:idx val="7"/>
            <c:invertIfNegative val="0"/>
            <c:bubble3D val="0"/>
            <c:spPr>
              <a:gradFill rotWithShape="1">
                <a:gsLst>
                  <a:gs pos="0">
                    <a:schemeClr val="accent6">
                      <a:tint val="68000"/>
                      <a:satMod val="103000"/>
                      <a:lumMod val="102000"/>
                      <a:tint val="94000"/>
                    </a:schemeClr>
                  </a:gs>
                  <a:gs pos="50000">
                    <a:schemeClr val="accent6">
                      <a:tint val="68000"/>
                      <a:satMod val="110000"/>
                      <a:lumMod val="100000"/>
                      <a:shade val="100000"/>
                    </a:schemeClr>
                  </a:gs>
                  <a:gs pos="100000">
                    <a:schemeClr val="accent6">
                      <a:tint val="68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0F-2574-4257-A4DA-CC2154FE9915}"/>
              </c:ext>
            </c:extLst>
          </c:dPt>
          <c:dPt>
            <c:idx val="8"/>
            <c:invertIfNegative val="0"/>
            <c:bubble3D val="0"/>
            <c:spPr>
              <a:gradFill rotWithShape="1">
                <a:gsLst>
                  <a:gs pos="0">
                    <a:schemeClr val="accent6">
                      <a:tint val="72000"/>
                      <a:satMod val="103000"/>
                      <a:lumMod val="102000"/>
                      <a:tint val="94000"/>
                    </a:schemeClr>
                  </a:gs>
                  <a:gs pos="50000">
                    <a:schemeClr val="accent6">
                      <a:tint val="72000"/>
                      <a:satMod val="110000"/>
                      <a:lumMod val="100000"/>
                      <a:shade val="100000"/>
                    </a:schemeClr>
                  </a:gs>
                  <a:gs pos="100000">
                    <a:schemeClr val="accent6">
                      <a:tint val="72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1-2574-4257-A4DA-CC2154FE9915}"/>
              </c:ext>
            </c:extLst>
          </c:dPt>
          <c:dPt>
            <c:idx val="9"/>
            <c:invertIfNegative val="0"/>
            <c:bubble3D val="0"/>
            <c:spPr>
              <a:gradFill rotWithShape="1">
                <a:gsLst>
                  <a:gs pos="0">
                    <a:schemeClr val="accent6">
                      <a:tint val="77000"/>
                      <a:satMod val="103000"/>
                      <a:lumMod val="102000"/>
                      <a:tint val="94000"/>
                    </a:schemeClr>
                  </a:gs>
                  <a:gs pos="50000">
                    <a:schemeClr val="accent6">
                      <a:tint val="77000"/>
                      <a:satMod val="110000"/>
                      <a:lumMod val="100000"/>
                      <a:shade val="100000"/>
                    </a:schemeClr>
                  </a:gs>
                  <a:gs pos="100000">
                    <a:schemeClr val="accent6">
                      <a:tint val="77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3-2574-4257-A4DA-CC2154FE9915}"/>
              </c:ext>
            </c:extLst>
          </c:dPt>
          <c:dPt>
            <c:idx val="10"/>
            <c:invertIfNegative val="0"/>
            <c:bubble3D val="0"/>
            <c:spPr>
              <a:gradFill rotWithShape="1">
                <a:gsLst>
                  <a:gs pos="0">
                    <a:schemeClr val="accent6">
                      <a:tint val="82000"/>
                      <a:satMod val="103000"/>
                      <a:lumMod val="102000"/>
                      <a:tint val="94000"/>
                    </a:schemeClr>
                  </a:gs>
                  <a:gs pos="50000">
                    <a:schemeClr val="accent6">
                      <a:tint val="82000"/>
                      <a:satMod val="110000"/>
                      <a:lumMod val="100000"/>
                      <a:shade val="100000"/>
                    </a:schemeClr>
                  </a:gs>
                  <a:gs pos="100000">
                    <a:schemeClr val="accent6">
                      <a:tint val="82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5-2574-4257-A4DA-CC2154FE9915}"/>
              </c:ext>
            </c:extLst>
          </c:dPt>
          <c:dPt>
            <c:idx val="11"/>
            <c:invertIfNegative val="0"/>
            <c:bubble3D val="0"/>
            <c:spPr>
              <a:gradFill rotWithShape="1">
                <a:gsLst>
                  <a:gs pos="0">
                    <a:schemeClr val="accent6">
                      <a:tint val="86000"/>
                      <a:satMod val="103000"/>
                      <a:lumMod val="102000"/>
                      <a:tint val="94000"/>
                    </a:schemeClr>
                  </a:gs>
                  <a:gs pos="50000">
                    <a:schemeClr val="accent6">
                      <a:tint val="86000"/>
                      <a:satMod val="110000"/>
                      <a:lumMod val="100000"/>
                      <a:shade val="100000"/>
                    </a:schemeClr>
                  </a:gs>
                  <a:gs pos="100000">
                    <a:schemeClr val="accent6">
                      <a:tint val="86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7-2574-4257-A4DA-CC2154FE9915}"/>
              </c:ext>
            </c:extLst>
          </c:dPt>
          <c:dPt>
            <c:idx val="12"/>
            <c:invertIfNegative val="0"/>
            <c:bubble3D val="0"/>
            <c:spPr>
              <a:gradFill rotWithShape="1">
                <a:gsLst>
                  <a:gs pos="0">
                    <a:schemeClr val="accent6">
                      <a:tint val="91000"/>
                      <a:satMod val="103000"/>
                      <a:lumMod val="102000"/>
                      <a:tint val="94000"/>
                    </a:schemeClr>
                  </a:gs>
                  <a:gs pos="50000">
                    <a:schemeClr val="accent6">
                      <a:tint val="91000"/>
                      <a:satMod val="110000"/>
                      <a:lumMod val="100000"/>
                      <a:shade val="100000"/>
                    </a:schemeClr>
                  </a:gs>
                  <a:gs pos="100000">
                    <a:schemeClr val="accent6">
                      <a:tint val="91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9-2574-4257-A4DA-CC2154FE9915}"/>
              </c:ext>
            </c:extLst>
          </c:dPt>
          <c:dPt>
            <c:idx val="13"/>
            <c:invertIfNegative val="0"/>
            <c:bubble3D val="0"/>
            <c:spPr>
              <a:gradFill rotWithShape="1">
                <a:gsLst>
                  <a:gs pos="0">
                    <a:schemeClr val="accent6">
                      <a:tint val="96000"/>
                      <a:satMod val="103000"/>
                      <a:lumMod val="102000"/>
                      <a:tint val="94000"/>
                    </a:schemeClr>
                  </a:gs>
                  <a:gs pos="50000">
                    <a:schemeClr val="accent6">
                      <a:tint val="96000"/>
                      <a:satMod val="110000"/>
                      <a:lumMod val="100000"/>
                      <a:shade val="100000"/>
                    </a:schemeClr>
                  </a:gs>
                  <a:gs pos="100000">
                    <a:schemeClr val="accent6">
                      <a:tint val="96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B-2574-4257-A4DA-CC2154FE9915}"/>
              </c:ext>
            </c:extLst>
          </c:dPt>
          <c:dPt>
            <c:idx val="14"/>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D-2574-4257-A4DA-CC2154FE9915}"/>
              </c:ext>
            </c:extLst>
          </c:dPt>
          <c:dPt>
            <c:idx val="15"/>
            <c:invertIfNegative val="0"/>
            <c:bubble3D val="0"/>
            <c:spPr>
              <a:gradFill rotWithShape="1">
                <a:gsLst>
                  <a:gs pos="0">
                    <a:schemeClr val="accent6">
                      <a:shade val="95000"/>
                      <a:satMod val="103000"/>
                      <a:lumMod val="102000"/>
                      <a:tint val="94000"/>
                    </a:schemeClr>
                  </a:gs>
                  <a:gs pos="50000">
                    <a:schemeClr val="accent6">
                      <a:shade val="95000"/>
                      <a:satMod val="110000"/>
                      <a:lumMod val="100000"/>
                      <a:shade val="100000"/>
                    </a:schemeClr>
                  </a:gs>
                  <a:gs pos="100000">
                    <a:schemeClr val="accent6">
                      <a:shade val="95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1F-2574-4257-A4DA-CC2154FE9915}"/>
              </c:ext>
            </c:extLst>
          </c:dPt>
          <c:dPt>
            <c:idx val="16"/>
            <c:invertIfNegative val="0"/>
            <c:bubble3D val="0"/>
            <c:spPr>
              <a:gradFill rotWithShape="1">
                <a:gsLst>
                  <a:gs pos="0">
                    <a:schemeClr val="accent6">
                      <a:shade val="90000"/>
                      <a:satMod val="103000"/>
                      <a:lumMod val="102000"/>
                      <a:tint val="94000"/>
                    </a:schemeClr>
                  </a:gs>
                  <a:gs pos="50000">
                    <a:schemeClr val="accent6">
                      <a:shade val="90000"/>
                      <a:satMod val="110000"/>
                      <a:lumMod val="100000"/>
                      <a:shade val="100000"/>
                    </a:schemeClr>
                  </a:gs>
                  <a:gs pos="100000">
                    <a:schemeClr val="accent6">
                      <a:shade val="90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1-2574-4257-A4DA-CC2154FE9915}"/>
              </c:ext>
            </c:extLst>
          </c:dPt>
          <c:dPt>
            <c:idx val="17"/>
            <c:invertIfNegative val="0"/>
            <c:bubble3D val="0"/>
            <c:spPr>
              <a:gradFill rotWithShape="1">
                <a:gsLst>
                  <a:gs pos="0">
                    <a:schemeClr val="accent6">
                      <a:shade val="86000"/>
                      <a:satMod val="103000"/>
                      <a:lumMod val="102000"/>
                      <a:tint val="94000"/>
                    </a:schemeClr>
                  </a:gs>
                  <a:gs pos="50000">
                    <a:schemeClr val="accent6">
                      <a:shade val="86000"/>
                      <a:satMod val="110000"/>
                      <a:lumMod val="100000"/>
                      <a:shade val="100000"/>
                    </a:schemeClr>
                  </a:gs>
                  <a:gs pos="100000">
                    <a:schemeClr val="accent6">
                      <a:shade val="86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3-2574-4257-A4DA-CC2154FE9915}"/>
              </c:ext>
            </c:extLst>
          </c:dPt>
          <c:dPt>
            <c:idx val="18"/>
            <c:invertIfNegative val="0"/>
            <c:bubble3D val="0"/>
            <c:spPr>
              <a:gradFill rotWithShape="1">
                <a:gsLst>
                  <a:gs pos="0">
                    <a:schemeClr val="accent6">
                      <a:shade val="81000"/>
                      <a:satMod val="103000"/>
                      <a:lumMod val="102000"/>
                      <a:tint val="94000"/>
                    </a:schemeClr>
                  </a:gs>
                  <a:gs pos="50000">
                    <a:schemeClr val="accent6">
                      <a:shade val="81000"/>
                      <a:satMod val="110000"/>
                      <a:lumMod val="100000"/>
                      <a:shade val="100000"/>
                    </a:schemeClr>
                  </a:gs>
                  <a:gs pos="100000">
                    <a:schemeClr val="accent6">
                      <a:shade val="81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5-2574-4257-A4DA-CC2154FE9915}"/>
              </c:ext>
            </c:extLst>
          </c:dPt>
          <c:dPt>
            <c:idx val="19"/>
            <c:invertIfNegative val="0"/>
            <c:bubble3D val="0"/>
            <c:spPr>
              <a:gradFill rotWithShape="1">
                <a:gsLst>
                  <a:gs pos="0">
                    <a:schemeClr val="accent6">
                      <a:shade val="76000"/>
                      <a:satMod val="103000"/>
                      <a:lumMod val="102000"/>
                      <a:tint val="94000"/>
                    </a:schemeClr>
                  </a:gs>
                  <a:gs pos="50000">
                    <a:schemeClr val="accent6">
                      <a:shade val="76000"/>
                      <a:satMod val="110000"/>
                      <a:lumMod val="100000"/>
                      <a:shade val="100000"/>
                    </a:schemeClr>
                  </a:gs>
                  <a:gs pos="100000">
                    <a:schemeClr val="accent6">
                      <a:shade val="76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7-2574-4257-A4DA-CC2154FE9915}"/>
              </c:ext>
            </c:extLst>
          </c:dPt>
          <c:dPt>
            <c:idx val="20"/>
            <c:invertIfNegative val="0"/>
            <c:bubble3D val="0"/>
            <c:spPr>
              <a:gradFill rotWithShape="1">
                <a:gsLst>
                  <a:gs pos="0">
                    <a:schemeClr val="accent6">
                      <a:shade val="72000"/>
                      <a:satMod val="103000"/>
                      <a:lumMod val="102000"/>
                      <a:tint val="94000"/>
                    </a:schemeClr>
                  </a:gs>
                  <a:gs pos="50000">
                    <a:schemeClr val="accent6">
                      <a:shade val="72000"/>
                      <a:satMod val="110000"/>
                      <a:lumMod val="100000"/>
                      <a:shade val="100000"/>
                    </a:schemeClr>
                  </a:gs>
                  <a:gs pos="100000">
                    <a:schemeClr val="accent6">
                      <a:shade val="72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9-2574-4257-A4DA-CC2154FE9915}"/>
              </c:ext>
            </c:extLst>
          </c:dPt>
          <c:dPt>
            <c:idx val="21"/>
            <c:invertIfNegative val="0"/>
            <c:bubble3D val="0"/>
            <c:spPr>
              <a:gradFill rotWithShape="1">
                <a:gsLst>
                  <a:gs pos="0">
                    <a:schemeClr val="accent6">
                      <a:shade val="67000"/>
                      <a:satMod val="103000"/>
                      <a:lumMod val="102000"/>
                      <a:tint val="94000"/>
                    </a:schemeClr>
                  </a:gs>
                  <a:gs pos="50000">
                    <a:schemeClr val="accent6">
                      <a:shade val="67000"/>
                      <a:satMod val="110000"/>
                      <a:lumMod val="100000"/>
                      <a:shade val="100000"/>
                    </a:schemeClr>
                  </a:gs>
                  <a:gs pos="100000">
                    <a:schemeClr val="accent6">
                      <a:shade val="67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B-2574-4257-A4DA-CC2154FE9915}"/>
              </c:ext>
            </c:extLst>
          </c:dPt>
          <c:dPt>
            <c:idx val="22"/>
            <c:invertIfNegative val="0"/>
            <c:bubble3D val="0"/>
            <c:spPr>
              <a:gradFill rotWithShape="1">
                <a:gsLst>
                  <a:gs pos="0">
                    <a:schemeClr val="accent6">
                      <a:shade val="62000"/>
                      <a:satMod val="103000"/>
                      <a:lumMod val="102000"/>
                      <a:tint val="94000"/>
                    </a:schemeClr>
                  </a:gs>
                  <a:gs pos="50000">
                    <a:schemeClr val="accent6">
                      <a:shade val="62000"/>
                      <a:satMod val="110000"/>
                      <a:lumMod val="100000"/>
                      <a:shade val="100000"/>
                    </a:schemeClr>
                  </a:gs>
                  <a:gs pos="100000">
                    <a:schemeClr val="accent6">
                      <a:shade val="62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D-2574-4257-A4DA-CC2154FE9915}"/>
              </c:ext>
            </c:extLst>
          </c:dPt>
          <c:dPt>
            <c:idx val="23"/>
            <c:invertIfNegative val="0"/>
            <c:bubble3D val="0"/>
            <c:spPr>
              <a:gradFill rotWithShape="1">
                <a:gsLst>
                  <a:gs pos="0">
                    <a:schemeClr val="accent6">
                      <a:shade val="58000"/>
                      <a:satMod val="103000"/>
                      <a:lumMod val="102000"/>
                      <a:tint val="94000"/>
                    </a:schemeClr>
                  </a:gs>
                  <a:gs pos="50000">
                    <a:schemeClr val="accent6">
                      <a:shade val="58000"/>
                      <a:satMod val="110000"/>
                      <a:lumMod val="100000"/>
                      <a:shade val="100000"/>
                    </a:schemeClr>
                  </a:gs>
                  <a:gs pos="100000">
                    <a:schemeClr val="accent6">
                      <a:shade val="58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2F-2574-4257-A4DA-CC2154FE9915}"/>
              </c:ext>
            </c:extLst>
          </c:dPt>
          <c:dPt>
            <c:idx val="24"/>
            <c:invertIfNegative val="0"/>
            <c:bubble3D val="0"/>
            <c:spPr>
              <a:gradFill rotWithShape="1">
                <a:gsLst>
                  <a:gs pos="0">
                    <a:schemeClr val="accent6">
                      <a:shade val="53000"/>
                      <a:satMod val="103000"/>
                      <a:lumMod val="102000"/>
                      <a:tint val="94000"/>
                    </a:schemeClr>
                  </a:gs>
                  <a:gs pos="50000">
                    <a:schemeClr val="accent6">
                      <a:shade val="53000"/>
                      <a:satMod val="110000"/>
                      <a:lumMod val="100000"/>
                      <a:shade val="100000"/>
                    </a:schemeClr>
                  </a:gs>
                  <a:gs pos="100000">
                    <a:schemeClr val="accent6">
                      <a:shade val="53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31-2574-4257-A4DA-CC2154FE9915}"/>
              </c:ext>
            </c:extLst>
          </c:dPt>
          <c:dPt>
            <c:idx val="25"/>
            <c:invertIfNegative val="0"/>
            <c:bubble3D val="0"/>
            <c:spPr>
              <a:gradFill rotWithShape="1">
                <a:gsLst>
                  <a:gs pos="0">
                    <a:schemeClr val="accent6">
                      <a:shade val="48000"/>
                      <a:satMod val="103000"/>
                      <a:lumMod val="102000"/>
                      <a:tint val="94000"/>
                    </a:schemeClr>
                  </a:gs>
                  <a:gs pos="50000">
                    <a:schemeClr val="accent6">
                      <a:shade val="48000"/>
                      <a:satMod val="110000"/>
                      <a:lumMod val="100000"/>
                      <a:shade val="100000"/>
                    </a:schemeClr>
                  </a:gs>
                  <a:gs pos="100000">
                    <a:schemeClr val="accent6">
                      <a:shade val="48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33-2574-4257-A4DA-CC2154FE9915}"/>
              </c:ext>
            </c:extLst>
          </c:dPt>
          <c:dPt>
            <c:idx val="26"/>
            <c:invertIfNegative val="0"/>
            <c:bubble3D val="0"/>
            <c:spPr>
              <a:gradFill rotWithShape="1">
                <a:gsLst>
                  <a:gs pos="0">
                    <a:schemeClr val="accent6">
                      <a:shade val="44000"/>
                      <a:satMod val="103000"/>
                      <a:lumMod val="102000"/>
                      <a:tint val="94000"/>
                    </a:schemeClr>
                  </a:gs>
                  <a:gs pos="50000">
                    <a:schemeClr val="accent6">
                      <a:shade val="44000"/>
                      <a:satMod val="110000"/>
                      <a:lumMod val="100000"/>
                      <a:shade val="100000"/>
                    </a:schemeClr>
                  </a:gs>
                  <a:gs pos="100000">
                    <a:schemeClr val="accent6">
                      <a:shade val="44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35-2574-4257-A4DA-CC2154FE9915}"/>
              </c:ext>
            </c:extLst>
          </c:dPt>
          <c:dPt>
            <c:idx val="27"/>
            <c:invertIfNegative val="0"/>
            <c:bubble3D val="0"/>
            <c:spPr>
              <a:gradFill rotWithShape="1">
                <a:gsLst>
                  <a:gs pos="0">
                    <a:schemeClr val="accent6">
                      <a:shade val="39000"/>
                      <a:satMod val="103000"/>
                      <a:lumMod val="102000"/>
                      <a:tint val="94000"/>
                    </a:schemeClr>
                  </a:gs>
                  <a:gs pos="50000">
                    <a:schemeClr val="accent6">
                      <a:shade val="39000"/>
                      <a:satMod val="110000"/>
                      <a:lumMod val="100000"/>
                      <a:shade val="100000"/>
                    </a:schemeClr>
                  </a:gs>
                  <a:gs pos="100000">
                    <a:schemeClr val="accent6">
                      <a:shade val="39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37-2574-4257-A4DA-CC2154FE9915}"/>
              </c:ext>
            </c:extLst>
          </c:dPt>
          <c:dPt>
            <c:idx val="28"/>
            <c:invertIfNegative val="0"/>
            <c:bubble3D val="0"/>
            <c:spPr>
              <a:gradFill rotWithShape="1">
                <a:gsLst>
                  <a:gs pos="0">
                    <a:schemeClr val="accent6">
                      <a:shade val="34000"/>
                      <a:satMod val="103000"/>
                      <a:lumMod val="102000"/>
                      <a:tint val="94000"/>
                    </a:schemeClr>
                  </a:gs>
                  <a:gs pos="50000">
                    <a:schemeClr val="accent6">
                      <a:shade val="34000"/>
                      <a:satMod val="110000"/>
                      <a:lumMod val="100000"/>
                      <a:shade val="100000"/>
                    </a:schemeClr>
                  </a:gs>
                  <a:gs pos="100000">
                    <a:schemeClr val="accent6">
                      <a:shade val="34000"/>
                      <a:lumMod val="99000"/>
                      <a:satMod val="120000"/>
                      <a:shade val="78000"/>
                    </a:schemeClr>
                  </a:gs>
                </a:gsLst>
                <a:lin ang="5400000" scaled="0"/>
              </a:gradFill>
              <a:ln>
                <a:solidFill>
                  <a:srgbClr val="000000"/>
                </a:solidFill>
              </a:ln>
              <a:effectLst/>
            </c:spPr>
            <c:extLst>
              <c:ext xmlns:c16="http://schemas.microsoft.com/office/drawing/2014/chart" uri="{C3380CC4-5D6E-409C-BE32-E72D297353CC}">
                <c16:uniqueId val="{00000039-2574-4257-A4DA-CC2154FE9915}"/>
              </c:ext>
            </c:extLst>
          </c:dPt>
          <c:trendline>
            <c:spPr>
              <a:ln w="41275" cap="rnd">
                <a:solidFill>
                  <a:schemeClr val="accent6"/>
                </a:solidFill>
                <a:prstDash val="sysDash"/>
              </a:ln>
              <a:effectLst/>
            </c:spPr>
            <c:trendlineType val="linear"/>
            <c:dispRSqr val="0"/>
            <c:dispEq val="0"/>
          </c:trendline>
          <c:cat>
            <c:strRef>
              <c:f>Sheet1!$A$2:$A$30</c:f>
              <c:strCache>
                <c:ptCount val="29"/>
                <c:pt idx="0">
                  <c:v>1990/91</c:v>
                </c:pt>
                <c:pt idx="1">
                  <c:v>1991/92</c:v>
                </c:pt>
                <c:pt idx="2">
                  <c:v>1992/93</c:v>
                </c:pt>
                <c:pt idx="3">
                  <c:v>1993/94</c:v>
                </c:pt>
                <c:pt idx="4">
                  <c:v>1994/95</c:v>
                </c:pt>
                <c:pt idx="5">
                  <c:v>1995/96</c:v>
                </c:pt>
                <c:pt idx="6">
                  <c:v>1996/97</c:v>
                </c:pt>
                <c:pt idx="7">
                  <c:v>1997/98</c:v>
                </c:pt>
                <c:pt idx="8">
                  <c:v>1998/99</c:v>
                </c:pt>
                <c:pt idx="9">
                  <c:v>1999/00 </c:v>
                </c:pt>
                <c:pt idx="10">
                  <c:v>2000/01 </c:v>
                </c:pt>
                <c:pt idx="11">
                  <c:v>2001/02 </c:v>
                </c:pt>
                <c:pt idx="12">
                  <c:v>2002/03 </c:v>
                </c:pt>
                <c:pt idx="13">
                  <c:v>2003/04</c:v>
                </c:pt>
                <c:pt idx="14">
                  <c:v>2004/05</c:v>
                </c:pt>
                <c:pt idx="15">
                  <c:v>2005/06</c:v>
                </c:pt>
                <c:pt idx="16">
                  <c:v>2006/07</c:v>
                </c:pt>
                <c:pt idx="17">
                  <c:v>2007/08</c:v>
                </c:pt>
                <c:pt idx="18">
                  <c:v>2008/09</c:v>
                </c:pt>
                <c:pt idx="19">
                  <c:v>2009/10</c:v>
                </c:pt>
                <c:pt idx="20">
                  <c:v>2010/11</c:v>
                </c:pt>
                <c:pt idx="21">
                  <c:v>2011/12</c:v>
                </c:pt>
                <c:pt idx="22">
                  <c:v>2012/13</c:v>
                </c:pt>
                <c:pt idx="23">
                  <c:v>2013/14</c:v>
                </c:pt>
                <c:pt idx="24">
                  <c:v>2014/15</c:v>
                </c:pt>
                <c:pt idx="25">
                  <c:v>2015/16</c:v>
                </c:pt>
                <c:pt idx="26">
                  <c:v>2016/17</c:v>
                </c:pt>
                <c:pt idx="27">
                  <c:v>2017/18</c:v>
                </c:pt>
                <c:pt idx="28">
                  <c:v>2018/19</c:v>
                </c:pt>
              </c:strCache>
            </c:strRef>
          </c:cat>
          <c:val>
            <c:numRef>
              <c:f>Sheet1!$B$2:$B$30</c:f>
              <c:numCache>
                <c:formatCode>0</c:formatCode>
                <c:ptCount val="29"/>
                <c:pt idx="0">
                  <c:v>5596.8632006970656</c:v>
                </c:pt>
                <c:pt idx="1">
                  <c:v>5545.5397706785889</c:v>
                </c:pt>
                <c:pt idx="2">
                  <c:v>6223.1668437832095</c:v>
                </c:pt>
                <c:pt idx="3">
                  <c:v>5803.8881793671062</c:v>
                </c:pt>
                <c:pt idx="4">
                  <c:v>6227.3042273042274</c:v>
                </c:pt>
                <c:pt idx="5">
                  <c:v>5515.1045701006969</c:v>
                </c:pt>
                <c:pt idx="6">
                  <c:v>6065.1401798533961</c:v>
                </c:pt>
                <c:pt idx="7">
                  <c:v>6145.7676958622142</c:v>
                </c:pt>
                <c:pt idx="8">
                  <c:v>6097.7459157648036</c:v>
                </c:pt>
                <c:pt idx="9">
                  <c:v>6489.8841092123357</c:v>
                </c:pt>
                <c:pt idx="10">
                  <c:v>6817.1886380189371</c:v>
                </c:pt>
                <c:pt idx="11">
                  <c:v>6296.2184333279711</c:v>
                </c:pt>
                <c:pt idx="12">
                  <c:v>6558.3890644521198</c:v>
                </c:pt>
                <c:pt idx="13">
                  <c:v>6962.7808280160261</c:v>
                </c:pt>
                <c:pt idx="14">
                  <c:v>7057.1255835310321</c:v>
                </c:pt>
                <c:pt idx="15">
                  <c:v>7151.0177809960569</c:v>
                </c:pt>
                <c:pt idx="16">
                  <c:v>7682.9733046946913</c:v>
                </c:pt>
                <c:pt idx="17">
                  <c:v>7572.8312479948672</c:v>
                </c:pt>
                <c:pt idx="18">
                  <c:v>8295.414634146342</c:v>
                </c:pt>
                <c:pt idx="19">
                  <c:v>7967.2877666521545</c:v>
                </c:pt>
                <c:pt idx="20">
                  <c:v>8059.7647262347555</c:v>
                </c:pt>
                <c:pt idx="21">
                  <c:v>8078.6168809759311</c:v>
                </c:pt>
                <c:pt idx="22">
                  <c:v>8431.3578606428055</c:v>
                </c:pt>
                <c:pt idx="23">
                  <c:v>8308.948006932409</c:v>
                </c:pt>
                <c:pt idx="24">
                  <c:v>8537.5713164093177</c:v>
                </c:pt>
                <c:pt idx="25">
                  <c:v>8938.5524707525765</c:v>
                </c:pt>
                <c:pt idx="26">
                  <c:v>9060.639204545454</c:v>
                </c:pt>
                <c:pt idx="27">
                  <c:v>9476.4060676779463</c:v>
                </c:pt>
                <c:pt idx="28">
                  <c:v>8919.31439946092</c:v>
                </c:pt>
              </c:numCache>
            </c:numRef>
          </c:val>
          <c:extLst>
            <c:ext xmlns:c16="http://schemas.microsoft.com/office/drawing/2014/chart" uri="{C3380CC4-5D6E-409C-BE32-E72D297353CC}">
              <c16:uniqueId val="{00000000-99FA-4D2D-9E79-72497A92AD29}"/>
            </c:ext>
          </c:extLst>
        </c:ser>
        <c:dLbls>
          <c:showLegendKey val="0"/>
          <c:showVal val="0"/>
          <c:showCatName val="0"/>
          <c:showSerName val="0"/>
          <c:showPercent val="0"/>
          <c:showBubbleSize val="0"/>
        </c:dLbls>
        <c:gapWidth val="100"/>
        <c:overlap val="-24"/>
        <c:axId val="679557640"/>
        <c:axId val="679558624"/>
      </c:barChart>
      <c:catAx>
        <c:axId val="67955764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79558624"/>
        <c:crosses val="autoZero"/>
        <c:auto val="1"/>
        <c:lblAlgn val="ctr"/>
        <c:lblOffset val="100"/>
        <c:noMultiLvlLbl val="0"/>
      </c:catAx>
      <c:valAx>
        <c:axId val="679558624"/>
        <c:scaling>
          <c:orientation val="minMax"/>
          <c:min val="50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smtClean="0"/>
                  <a:t>Sugar/Acre</a:t>
                </a:r>
                <a:r>
                  <a:rPr lang="en-US" baseline="0" dirty="0" smtClean="0"/>
                  <a:t> (Lbs.)</a:t>
                </a:r>
                <a:endParaRPr lang="en-US" dirty="0"/>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79557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Sheet1!$R$2:$R$28</cx:f>
        <cx:lvl ptCount="27" formatCode="#,##0.00">
          <cx:pt idx="0">87.79443254817987</cx:pt>
          <cx:pt idx="1">97.216274089935766</cx:pt>
          <cx:pt idx="2">118.62955032119915</cx:pt>
          <cx:pt idx="3">102.5695931477516</cx:pt>
          <cx:pt idx="4">95.503211991434682</cx:pt>
          <cx:pt idx="5">105.78158458244111</cx:pt>
          <cx:pt idx="6">106.42398286937902</cx:pt>
          <cx:pt idx="7">106.20985010706639</cx:pt>
          <cx:pt idx="8">99.78586723768737</cx:pt>
          <cx:pt idx="9">107.92291220556744</cx:pt>
          <cx:pt idx="10">94.860813704496778</cx:pt>
          <cx:pt idx="11">115.63169164882228</cx:pt>
          <cx:pt idx="12">100</cx:pt>
          <cx:pt idx="13">115.20342612419701</cx:pt>
          <cx:pt idx="14">96.145610278372601</cx:pt>
          <cx:pt idx="15">90.149892933618844</cx:pt>
          <cx:pt idx="16">107.92291220556744</cx:pt>
          <cx:pt idx="17">107.92291220556744</cx:pt>
          <cx:pt idx="18">102.99785867237688</cx:pt>
          <cx:pt idx="19">105.56745182012848</cx:pt>
          <cx:pt idx="20">98.501070663811547</cx:pt>
        </cx:lvl>
      </cx:numDim>
    </cx:data>
    <cx:data id="1">
      <cx:numDim type="val">
        <cx:f>Sheet1!$S$2:$S$28</cx:f>
        <cx:lvl ptCount="27" formatCode="#,##0.00">
          <cx:pt idx="0">103.94190871369292</cx:pt>
          <cx:pt idx="1">94.813278008298752</cx:pt>
          <cx:pt idx="2">109.54356846473028</cx:pt>
          <cx:pt idx="3">89.00414937759335</cx:pt>
          <cx:pt idx="4">95.435684647302892</cx:pt>
          <cx:pt idx="5">96.473029045643159</cx:pt>
          <cx:pt idx="6">104.56431535269708</cx:pt>
          <cx:pt idx="7">102.28215767634853</cx:pt>
          <cx:pt idx="8">86.92946058091286</cx:pt>
          <cx:pt idx="9">100.8298755186722</cx:pt>
          <cx:pt idx="10">93.7759336099585</cx:pt>
          <cx:pt idx="11">91.078838174273841</cx:pt>
          <cx:pt idx="12">100.4149377593361</cx:pt>
          <cx:pt idx="13">100</cx:pt>
          <cx:pt idx="14">98.340248962655593</cx:pt>
          <cx:pt idx="15">87.136929460580916</cx:pt>
          <cx:pt idx="16">98.962655601659733</cx:pt>
          <cx:pt idx="17">110.58091286307052</cx:pt>
          <cx:pt idx="18">99.585062240663888</cx:pt>
          <cx:pt idx="19">92.738589211618248</cx:pt>
          <cx:pt idx="20">98.340248962655593</cx:pt>
          <cx:pt idx="21">104.97925311203318</cx:pt>
          <cx:pt idx="22">82.987551867219906</cx:pt>
        </cx:lvl>
      </cx:numDim>
    </cx:data>
    <cx:data id="2">
      <cx:numDim type="val">
        <cx:f>Sheet1!$T$2:$T$28</cx:f>
        <cx:lvl ptCount="27" formatCode="#,##0.00">
          <cx:pt idx="0">101.54639175380362</cx:pt>
          <cx:pt idx="1">99.325931878926184</cx:pt>
          <cx:pt idx="2">99.643140364506849</cx:pt>
          <cx:pt idx="3">89.373513235030529</cx:pt>
          <cx:pt idx="4">108.28707391616739</cx:pt>
          <cx:pt idx="5">96.153846309400336</cx:pt>
          <cx:pt idx="6">98.334655034365298</cx:pt>
          <cx:pt idx="7">92.307692380894267</cx:pt>
          <cx:pt idx="8">91.276764624327328</cx:pt>
          <cx:pt idx="9">90.840602689009202</cx:pt>
          <cx:pt idx="10">109.31800167273434</cx:pt>
          <cx:pt idx="11">110.98334663836901</cx:pt>
          <cx:pt idx="12">126.01110247899372</cx:pt>
          <cx:pt idx="13">114.27438541972592</cx:pt>
          <cx:pt idx="14">104.32196677583025</cx:pt>
          <cx:pt idx="15">92.347343530806768</cx:pt>
          <cx:pt idx="16">100</cx:pt>
          <cx:pt idx="17">85.52735930652446</cx:pt>
          <cx:pt idx="18">88.818398087881349</cx:pt>
          <cx:pt idx="19">104.59952434940485</cx:pt>
          <cx:pt idx="20">95.836637585913266</cx:pt>
        </cx:lvl>
      </cx:numDim>
    </cx:data>
    <cx:data id="3">
      <cx:numDim type="val">
        <cx:f>Sheet1!$U$2:$U$28</cx:f>
        <cx:lvl ptCount="27" formatCode="#,##0.00">
          <cx:pt idx="0">119.15393654524087</cx:pt>
          <cx:pt idx="1">95.769682726204451</cx:pt>
          <cx:pt idx="2">111.28084606345475</cx:pt>
          <cx:pt idx="3">86.48648648648647</cx:pt>
          <cx:pt idx="4">98.707403055229108</cx:pt>
          <cx:pt idx="5">90.951821386603982</cx:pt>
          <cx:pt idx="6">110.34077555816685</cx:pt>
          <cx:pt idx="7">99.647473560517028</cx:pt>
          <cx:pt idx="8">102.5851938895417</cx:pt>
          <cx:pt idx="9">86.48648648648647</cx:pt>
          <cx:pt idx="10">115.3936545240893</cx:pt>
          <cx:pt idx="11">92.244418331374831</cx:pt>
          <cx:pt idx="12">115.86368977673322</cx:pt>
          <cx:pt idx="13">109.98824911868388</cx:pt>
          <cx:pt idx="14">120.79905992949472</cx:pt>
          <cx:pt idx="15">103.17273795534665</cx:pt>
          <cx:pt idx="16">100</cx:pt>
          <cx:pt idx="17">99.412455934195052</cx:pt>
          <cx:pt idx="18">109.98824911868388</cx:pt>
          <cx:pt idx="19">102.82021151586366</cx:pt>
          <cx:pt idx="20">87.1915393654524</cx:pt>
        </cx:lvl>
      </cx:numDim>
    </cx:data>
    <cx:data id="4">
      <cx:numDim type="val">
        <cx:f>Sheet1!$V$2:$V$28</cx:f>
        <cx:lvl ptCount="27" formatCode="#,##0.00">
          <cx:pt idx="0">126.82926829268295</cx:pt>
          <cx:pt idx="1">95.121951219512198</cx:pt>
          <cx:pt idx="2">107.31707317073173</cx:pt>
          <cx:pt idx="3">95.121951219512198</cx:pt>
          <cx:pt idx="4">102.4390243902439</cx:pt>
          <cx:pt idx="5">119.51219512195124</cx:pt>
          <cx:pt idx="6">124.39024390243902</cx:pt>
          <cx:pt idx="7">100</cx:pt>
          <cx:pt idx="8">85.365853658536594</cx:pt>
          <cx:pt idx="9">124.39024390243902</cx:pt>
          <cx:pt idx="10">112.19512195121952</cx:pt>
          <cx:pt idx="11">85.365853658536594</cx:pt>
          <cx:pt idx="12">87.804878048780495</cx:pt>
          <cx:pt idx="13">114.63414634146343</cx:pt>
          <cx:pt idx="14">97.560975609756113</cx:pt>
          <cx:pt idx="15">107.31707317073173</cx:pt>
          <cx:pt idx="16">85.365853658536594</cx:pt>
          <cx:pt idx="17">114.63414634146343</cx:pt>
          <cx:pt idx="18">109.75609756097562</cx:pt>
          <cx:pt idx="19">136.58536585365854</cx:pt>
          <cx:pt idx="20">100</cx:pt>
          <cx:pt idx="21">114.63414634146343</cx:pt>
          <cx:pt idx="22">104.8780487804878</cx:pt>
          <cx:pt idx="23">124.39024390243902</cx:pt>
        </cx:lvl>
      </cx:numDim>
    </cx:data>
    <cx:data id="5">
      <cx:numDim type="val">
        <cx:f>Sheet1!$W$2:$W$28</cx:f>
        <cx:lvl ptCount="27" formatCode="#,##0.00">
          <cx:pt idx="0">92.631294181033297</cx:pt>
          <cx:pt idx="1">112.1161315402706</cx:pt>
          <cx:pt idx="2">95.188162878554508</cx:pt>
          <cx:pt idx="3">101.23969278269891</cx:pt>
          <cx:pt idx="4">104.20898403089018</cx:pt>
          <cx:pt idx="5">92.078378829932205</cx:pt>
          <cx:pt idx="6">105.63281773367994</cx:pt>
          <cx:pt idx="7">105.01287663604089</cx:pt>
          <cx:pt idx="8">98.35819046309166</cx:pt>
          <cx:pt idx="9">95.755059201078467</cx:pt>
          <cx:pt idx="10">95.468466279137175</cx:pt>
          <cx:pt idx="11">88.907138827704344</cx:pt>
          <cx:pt idx="12">101.90134975544494</cx:pt>
          <cx:pt idx="13">88.617249457523116</cx:pt>
          <cx:pt idx="14">112.50237280352277</cx:pt>
          <cx:pt idx="15">80.980288964843865</cx:pt>
          <cx:pt idx="16">110.69858745727532</cx:pt>
          <cx:pt idx="17">108.03699341321106</cx:pt>
          <cx:pt idx="18">115.20708465139964</cx:pt>
          <cx:pt idx="19">96.056466883846852</cx:pt>
          <cx:pt idx="20">100</cx:pt>
          <cx:pt idx="21">105.57014916551198</cx:pt>
          <cx:pt idx="22">122.99378281396878</cx:pt>
        </cx:lvl>
      </cx:numDim>
    </cx:data>
    <cx:data id="6">
      <cx:numDim type="val">
        <cx:f>Sheet1!$X$2:$X$28</cx:f>
        <cx:lvl ptCount="27" formatCode="#,##0.00">
          <cx:pt idx="0">81.668546798826512</cx:pt>
          <cx:pt idx="1">91.687477568926425</cx:pt>
          <cx:pt idx="2">98.038479764765654</cx:pt>
          <cx:pt idx="3">97.193646063473068</cx:pt>
          <cx:pt idx="4">87.588823737496142</cx:pt>
          <cx:pt idx="5">107.11274763459649</cx:pt>
          <cx:pt idx="6">86.360260252235832</cx:pt>
          <cx:pt idx="7">104.52423281825314</cx:pt>
          <cx:pt idx="8">91.666416758098165</cx:pt>
          <cx:pt idx="9">79.08177657579148</cx:pt>
          <cx:pt idx="10">81.746058915013919</cx:pt>
          <cx:pt idx="11">92.06732306395088</cx:pt>
          <cx:pt idx="12">106.81143639053737</cx:pt>
          <cx:pt idx="13">96.218197420343444</cx:pt>
          <cx:pt idx="14">90.709894333636399</cx:pt>
          <cx:pt idx="15">82.023732232583654</cx:pt>
          <cx:pt idx="16">115.84834361896775</cx:pt>
          <cx:pt idx="17">109.06863207175974</cx:pt>
          <cx:pt idx="18">93.729682413576015</cx:pt>
          <cx:pt idx="19">100</cx:pt>
          <cx:pt idx="20">83.853693705632111</cx:pt>
          <cx:pt idx="21">96.144020613788044</cx:pt>
          <cx:pt idx="22">115.68403596070208</cx:pt>
          <cx:pt idx="23">98.419832947364</cx:pt>
          <cx:pt idx="24">104.92688489043502</cx:pt>
          <cx:pt idx="25">86.395781013232479</cx:pt>
        </cx:lvl>
      </cx:numDim>
    </cx:data>
    <cx:data id="7">
      <cx:numDim type="val">
        <cx:f>Sheet1!$Y$2:$Y$28</cx:f>
        <cx:lvl ptCount="27" formatCode="#,##0.00">
          <cx:pt idx="0">87.234042553191486</cx:pt>
          <cx:pt idx="1">88.297872340425528</cx:pt>
          <cx:pt idx="2">97.872340425531902</cx:pt>
          <cx:pt idx="3">90.425531914893611</cx:pt>
          <cx:pt idx="4">101.06382978723406</cx:pt>
          <cx:pt idx="5">94.680851063829792</cx:pt>
          <cx:pt idx="6">112.7659574468085</cx:pt>
          <cx:pt idx="7">104.25531914893618</cx:pt>
          <cx:pt idx="8">94.680851063829792</cx:pt>
          <cx:pt idx="9">100</cx:pt>
          <cx:pt idx="10">92.55319148936168</cx:pt>
          <cx:pt idx="11">99.999999999999972</cx:pt>
          <cx:pt idx="12">87.234042553191486</cx:pt>
          <cx:pt idx="13">84.042553191489361</cx:pt>
          <cx:pt idx="14">87.234042553191486</cx:pt>
          <cx:pt idx="15">97.872340425531902</cx:pt>
          <cx:pt idx="16">94.680851063829792</cx:pt>
          <cx:pt idx="17">94.680851063829792</cx:pt>
          <cx:pt idx="18">97.872340425531902</cx:pt>
          <cx:pt idx="19">80.851063829787222</cx:pt>
          <cx:pt idx="20">106.38297872340425</cx:pt>
          <cx:pt idx="21">95.744680851063819</cx:pt>
          <cx:pt idx="22">98.936170212765958</cx:pt>
          <cx:pt idx="23">103.19148936170212</cx:pt>
          <cx:pt idx="24">100</cx:pt>
        </cx:lvl>
      </cx:numDim>
    </cx:data>
  </cx:chartData>
  <cx:chart>
    <cx:title pos="t" align="ctr" overlay="0">
      <cx:tx>
        <cx:txData>
          <cx:v>Cercospora over Years</cx:v>
        </cx:txData>
      </cx:tx>
      <cx:txPr>
        <a:bodyPr rot="0" spcFirstLastPara="1" vertOverflow="ellipsis" vert="horz" wrap="square" lIns="0" tIns="0" rIns="0" bIns="0" anchor="ctr" anchorCtr="1"/>
        <a:lstStyle/>
        <a:p>
          <a:pPr algn="ctr">
            <a:defRPr/>
          </a:pPr>
          <a:r>
            <a:rPr lang="en-US" dirty="0"/>
            <a:t>Cercospora over Years</a:t>
          </a:r>
        </a:p>
      </cx:txPr>
    </cx:title>
    <cx:plotArea>
      <cx:plotAreaRegion>
        <cx:series layoutId="boxWhisker" uniqueId="{642B5983-4C37-4447-8F67-8065D22326C7}">
          <cx:tx>
            <cx:txData>
              <cx:f>Sheet1!$R$1</cx:f>
              <cx:v>2011CR</cx:v>
            </cx:txData>
          </cx:tx>
          <cx:dataId val="0"/>
          <cx:layoutPr>
            <cx:statistics quartileMethod="exclusive"/>
          </cx:layoutPr>
        </cx:series>
        <cx:series layoutId="boxWhisker" uniqueId="{CE1DAD3E-BCCC-4A90-8D39-686F022BF6BD}">
          <cx:tx>
            <cx:txData>
              <cx:f>Sheet1!$S$1</cx:f>
              <cx:v>2012CR</cx:v>
            </cx:txData>
          </cx:tx>
          <cx:dataId val="1"/>
          <cx:layoutPr>
            <cx:statistics quartileMethod="exclusive"/>
          </cx:layoutPr>
        </cx:series>
        <cx:series layoutId="boxWhisker" uniqueId="{3C6DE6E3-0685-4824-8083-3DE9AB553510}">
          <cx:tx>
            <cx:txData>
              <cx:f>Sheet1!$T$1</cx:f>
              <cx:v>2013CR</cx:v>
            </cx:txData>
          </cx:tx>
          <cx:dataId val="2"/>
          <cx:layoutPr>
            <cx:statistics quartileMethod="exclusive"/>
          </cx:layoutPr>
        </cx:series>
        <cx:series layoutId="boxWhisker" uniqueId="{B56F771B-D4D9-49EE-86C6-BC2A65FD6E13}">
          <cx:tx>
            <cx:txData>
              <cx:f>Sheet1!$U$1</cx:f>
              <cx:v>2014CR</cx:v>
            </cx:txData>
          </cx:tx>
          <cx:dataId val="3"/>
          <cx:layoutPr>
            <cx:statistics quartileMethod="exclusive"/>
          </cx:layoutPr>
        </cx:series>
        <cx:series layoutId="boxWhisker" uniqueId="{6A4D8392-4E68-4563-A5E4-87298A189EFE}">
          <cx:tx>
            <cx:txData>
              <cx:f>Sheet1!$V$1</cx:f>
              <cx:v>2015CR</cx:v>
            </cx:txData>
          </cx:tx>
          <cx:dataId val="4"/>
          <cx:layoutPr>
            <cx:statistics quartileMethod="exclusive"/>
          </cx:layoutPr>
        </cx:series>
        <cx:series layoutId="boxWhisker" uniqueId="{CAF96C4E-2512-4897-8EC7-7B1B965E1AEE}">
          <cx:tx>
            <cx:txData>
              <cx:f>Sheet1!$W$1</cx:f>
              <cx:v>2016CR</cx:v>
            </cx:txData>
          </cx:tx>
          <cx:dataId val="5"/>
          <cx:layoutPr>
            <cx:statistics quartileMethod="exclusive"/>
          </cx:layoutPr>
        </cx:series>
        <cx:series layoutId="boxWhisker" uniqueId="{43A215C2-1DCE-4865-86E6-396EC7BAD153}">
          <cx:tx>
            <cx:txData>
              <cx:f>Sheet1!$X$1</cx:f>
              <cx:v>2017CR</cx:v>
            </cx:txData>
          </cx:tx>
          <cx:dataId val="6"/>
          <cx:layoutPr>
            <cx:statistics quartileMethod="exclusive"/>
          </cx:layoutPr>
        </cx:series>
        <cx:series layoutId="boxWhisker" uniqueId="{BB03F808-B4D1-49EC-985A-2657CBB5E988}">
          <cx:tx>
            <cx:txData>
              <cx:f>Sheet1!$Y$1</cx:f>
              <cx:v>2018CR</cx:v>
            </cx:txData>
          </cx:tx>
          <cx:dataId val="7"/>
          <cx:layoutPr>
            <cx:statistics quartileMethod="exclusive"/>
          </cx:layoutPr>
        </cx:series>
      </cx:plotAreaRegion>
      <cx:axis id="0" hidden="1">
        <cx:catScaling gapWidth="0.150000006"/>
        <cx:tickLabels/>
      </cx:axis>
      <cx:axis id="1">
        <cx:valScaling min="80"/>
        <cx:title>
          <cx:tx>
            <cx:rich>
              <a:bodyPr spcFirstLastPara="1" vertOverflow="ellipsis" wrap="squar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CLS Rating relative to common commercial hybrid </a:t>
                </a:r>
                <a:endParaRPr lang="en-US" sz="1000" dirty="0">
                  <a:effectLst/>
                </a:endParaRPr>
              </a:p>
            </cx:rich>
          </cx:tx>
        </cx:title>
        <cx:majorGridlines/>
        <cx:tickLabels/>
        <cx:numFmt formatCode="#,##0" sourceLinked="0"/>
      </cx:axis>
    </cx:plotArea>
    <cx:legend pos="r" align="ctr" overlay="0"/>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Sheet1!$J$2:$J$28</cx:f>
        <cx:lvl ptCount="27" formatCode="#,##0.00">
          <cx:pt idx="0">102.77777777777777</cx:pt>
          <cx:pt idx="1">97.222222222222214</cx:pt>
          <cx:pt idx="2">95.370370370370367</cx:pt>
          <cx:pt idx="3">91.666666666666657</cx:pt>
          <cx:pt idx="4">91.666666666666657</cx:pt>
          <cx:pt idx="5">87.962962962962962</cx:pt>
          <cx:pt idx="6">91.666666666666657</cx:pt>
          <cx:pt idx="7">87.037037037037038</cx:pt>
          <cx:pt idx="8">88.888888888888886</cx:pt>
          <cx:pt idx="9">86.111111111111114</cx:pt>
          <cx:pt idx="10">83.333333333333343</cx:pt>
          <cx:pt idx="11">88.888888888888886</cx:pt>
          <cx:pt idx="12">100</cx:pt>
          <cx:pt idx="13">102.77777777777777</cx:pt>
          <cx:pt idx="14">98.148148148148152</cx:pt>
          <cx:pt idx="15">93.518518518518519</cx:pt>
          <cx:pt idx="16">91.666666666666657</cx:pt>
          <cx:pt idx="17">93.518518518518519</cx:pt>
          <cx:pt idx="18">88.888888888888886</cx:pt>
          <cx:pt idx="19">91.666666666666657</cx:pt>
          <cx:pt idx="20">79.629629629629633</cx:pt>
        </cx:lvl>
      </cx:numDim>
    </cx:data>
    <cx:data id="1">
      <cx:numDim type="val">
        <cx:f>Sheet1!$K$2:$K$28</cx:f>
        <cx:lvl ptCount="27" formatCode="#,##0.00">
          <cx:pt idx="0">101.81633919813633</cx:pt>
          <cx:pt idx="1">103.68306308239335</cx:pt>
          <cx:pt idx="2">98.124367796714083</cx:pt>
          <cx:pt idx="3">97.965167514713087</cx:pt>
          <cx:pt idx="4">97.736616448013734</cx:pt>
          <cx:pt idx="5">94.267640387444828</cx:pt>
          <cx:pt idx="6">95.293054959539006</cx:pt>
          <cx:pt idx="7">94.769284115988242</cx:pt>
          <cx:pt idx="8">94.24302277464443</cx:pt>
          <cx:pt idx="9">96.235421009073079</cx:pt>
          <cx:pt idx="10">93.747605290583635</cx:pt>
          <cx:pt idx="11">91.403088983570385</cx:pt>
          <cx:pt idx="12">100.62243287150562</cx:pt>
          <cx:pt idx="13">100</cx:pt>
          <cx:pt idx="14">100.21590700098086</cx:pt>
          <cx:pt idx="15">96.285422541687097</cx:pt>
          <cx:pt idx="16">95.982635483079946</cx:pt>
          <cx:pt idx="17">95.976217661844061</cx:pt>
          <cx:pt idx="18">93.34261203408532</cx:pt>
          <cx:pt idx="19">92.333960427905851</cx:pt>
          <cx:pt idx="20">93.364068630456103</cx:pt>
          <cx:pt idx="21">95.711745953898969</cx:pt>
          <cx:pt idx="22">88.337381988719955</cx:pt>
        </cx:lvl>
      </cx:numDim>
    </cx:data>
    <cx:data id="2">
      <cx:numDim type="val">
        <cx:f>Sheet1!$L$2:$L$28</cx:f>
        <cx:lvl ptCount="27" formatCode="#,##0.00">
          <cx:pt idx="0">107.8732632762688</cx:pt>
          <cx:pt idx="1">104.54148410989616</cx:pt>
          <cx:pt idx="2">106.12546176691431</cx:pt>
          <cx:pt idx="3">103.53979843650032</cx:pt>
          <cx:pt idx="4">99.000975307256496</cx:pt>
          <cx:pt idx="5">101.05513667606492</cx:pt>
          <cx:pt idx="6">101.81305338274274</cx:pt>
          <cx:pt idx="7">100.65795638999795</cx:pt>
          <cx:pt idx="8">98.409890518000381</cx:pt>
          <cx:pt idx="9">98.211126832750423</cx:pt>
          <cx:pt idx="10">95.462565208487831</cx:pt>
          <cx:pt idx="11">109.22481005804407</cx:pt>
          <cx:pt idx="12">105.66164126972741</cx:pt>
          <cx:pt idx="13">103.01315565695563</cx:pt>
          <cx:pt idx="14">106.42638397025253</cx:pt>
          <cx:pt idx="15">104.65822017416697</cx:pt>
          <cx:pt idx="16">100.21484526397508</cx:pt>
          <cx:pt idx="17">100</cx:pt>
          <cx:pt idx="18">97.420584189378516</cx:pt>
          <cx:pt idx="19">98.080391696352038</cx:pt>
          <cx:pt idx="20">97.482943692492469</cx:pt>
          <cx:pt idx="21">94.54950176029655</cx:pt>
          <cx:pt idx="22">93.772958189052261</cx:pt>
        </cx:lvl>
      </cx:numDim>
    </cx:data>
    <cx:data id="3">
      <cx:numDim type="val">
        <cx:f>Sheet1!$M$2:$M$28</cx:f>
        <cx:lvl ptCount="27" formatCode="#,##0.00">
          <cx:pt idx="0">111.94653362799355</cx:pt>
          <cx:pt idx="1">109.66402114809084</cx:pt>
          <cx:pt idx="2">103.66960323243029</cx:pt>
          <cx:pt idx="3">105.44750010537915</cx:pt>
          <cx:pt idx="4">103.69956102055195</cx:pt>
          <cx:pt idx="5">101.34734775723054</cx:pt>
          <cx:pt idx="6">102.45412995959462</cx:pt>
          <cx:pt idx="7">100.68496450227921</cx:pt>
          <cx:pt idx="8">99.37585432385724</cx:pt>
          <cx:pt idx="9">95.216388566060687</cx:pt>
          <cx:pt idx="10">92.568059879446238</cx:pt>
          <cx:pt idx="11">114.95811931328923</cx:pt>
          <cx:pt idx="12">110.05452618521441</cx:pt>
          <cx:pt idx="13">106.30122179602208</cx:pt>
          <cx:pt idx="14">105.25420462825244</cx:pt>
          <cx:pt idx="15">105.69529165939049</cx:pt>
          <cx:pt idx="16">103.33043289756543</cx:pt>
          <cx:pt idx="17">100</cx:pt>
          <cx:pt idx="18">105.88121059572345</cx:pt>
          <cx:pt idx="19">103.06773772031769</cx:pt>
          <cx:pt idx="20">100.13819723364665</cx:pt>
          <cx:pt idx="21">94.437486074897492</cx:pt>
          <cx:pt idx="22">91.524806252897932</cx:pt>
        </cx:lvl>
      </cx:numDim>
    </cx:data>
    <cx:data id="4">
      <cx:numDim type="val">
        <cx:f>Sheet1!$N$2:$N$28</cx:f>
        <cx:lvl ptCount="27" formatCode="#,##0.00">
          <cx:pt idx="0">109.94132719480196</cx:pt>
          <cx:pt idx="1">105.684930782999</cx:pt>
          <cx:pt idx="2">105.91858439728033</cx:pt>
          <cx:pt idx="3">102.3142468177665</cx:pt>
          <cx:pt idx="4">108.35071484363368</cx:pt>
          <cx:pt idx="5">102.22355232274943</cx:pt>
          <cx:pt idx="6">101.89324758348168</cx:pt>
          <cx:pt idx="7">103.6051061769292</cx:pt>
          <cx:pt idx="8">102.27495227490427</cx:pt>
          <cx:pt idx="9">101.85741172898869</cx:pt>
          <cx:pt idx="10">99.200466538631161</cx:pt>
          <cx:pt idx="11">99.153870320322582</cx:pt>
          <cx:pt idx="12">91.89004829674009</cx:pt>
          <cx:pt idx="13">114.90396855667974</cx:pt>
          <cx:pt idx="14">105.73210344936913</cx:pt>
          <cx:pt idx="15">111.65174466809562</cx:pt>
          <cx:pt idx="16">101.98663216945268</cx:pt>
          <cx:pt idx="17">103.94770847484331</cx:pt>
          <cx:pt idx="18">101.18921235097615</cx:pt>
          <cx:pt idx="19">103.73980287397788</cx:pt>
          <cx:pt idx="20">99.66297003334752</cx:pt>
          <cx:pt idx="21">100</cx:pt>
          <cx:pt idx="22">99.536151459806703</cx:pt>
          <cx:pt idx="23">95.881662898938089</cx:pt>
          <cx:pt idx="24">94.564383003621046</cx:pt>
          <cx:pt idx="25">92.288181757916803</cx:pt>
        </cx:lvl>
      </cx:numDim>
    </cx:data>
    <cx:data id="5">
      <cx:numDim type="val">
        <cx:f>Sheet1!$O$2:$O$28</cx:f>
        <cx:lvl ptCount="27" formatCode="#,##0.00">
          <cx:pt idx="0">114.64887702913053</cx:pt>
          <cx:pt idx="1">113.90260173448965</cx:pt>
          <cx:pt idx="2">112.35274309857364</cx:pt>
          <cx:pt idx="3">110.46157755964292</cx:pt>
          <cx:pt idx="4">108.62860954922328</cx:pt>
          <cx:pt idx="5">106.50312907017377</cx:pt>
          <cx:pt idx="6">103.65106896661264</cx:pt>
          <cx:pt idx="7">101.70628037739445</cx:pt>
          <cx:pt idx="8">103.10530830077194</cx:pt>
          <cx:pt idx="9">101.09533339686774</cx:pt>
          <cx:pt idx="10">103.12436862670351</cx:pt>
          <cx:pt idx="11">99.79834175164396</cx:pt>
          <cx:pt idx="12">93.657740080688711</cx:pt>
          <cx:pt idx="13">112.38667047873183</cx:pt>
          <cx:pt idx="14">120.18336033546173</cx:pt>
          <cx:pt idx="15">114.76095174560817</cx:pt>
          <cx:pt idx="16">107.20518440865338</cx:pt>
          <cx:pt idx="17">105.76638393849866</cx:pt>
          <cx:pt idx="18">101.05784808920232</cx:pt>
          <cx:pt idx="19">103.87153340322119</cx:pt>
          <cx:pt idx="20">103.48270275421709</cx:pt>
          <cx:pt idx="21">100</cx:pt>
          <cx:pt idx="22">97.705517964357185</cx:pt>
          <cx:pt idx="23">100.35172654785731</cx:pt>
          <cx:pt idx="24">98.900854537945932</cx:pt>
          <cx:pt idx="25">90.01658248356047</cx:pt>
        </cx:lvl>
      </cx:numDim>
    </cx:data>
    <cx:data id="6">
      <cx:numDim type="val">
        <cx:f>Sheet1!$P$2:$P$28</cx:f>
        <cx:lvl ptCount="27" formatCode="#,##0.00">
          <cx:pt idx="0">108.76621405589168</cx:pt>
          <cx:pt idx="1">106.92878968775929</cx:pt>
          <cx:pt idx="2">107.50551429669954</cx:pt>
          <cx:pt idx="3">106.06066738167029</cx:pt>
          <cx:pt idx="4">103.20233927595766</cx:pt>
          <cx:pt idx="5">101.68059574640307</cx:pt>
          <cx:pt idx="6">100.14671064613393</cx:pt>
          <cx:pt idx="7">99.727826456482589</cx:pt>
          <cx:pt idx="8">96.874557338567698</cx:pt>
          <cx:pt idx="9">97.724467288584918</cx:pt>
          <cx:pt idx="10">96.747070846065114</cx:pt>
          <cx:pt idx="11">95.582491855029645</cx:pt>
          <cx:pt idx="12">88.513062306493723</cx:pt>
          <cx:pt idx="13">93.524495618916575</cx:pt>
          <cx:pt idx="14">106.29843980816318</cx:pt>
          <cx:pt idx="15">107.4063581358642</cx:pt>
          <cx:pt idx="16">107.84649007426594</cx:pt>
          <cx:pt idx="17">100.13558087297892</cx:pt>
          <cx:pt idx="18">102.12781026772164</cx:pt>
          <cx:pt idx="19">99.219904081591352</cx:pt>
          <cx:pt idx="20">100</cx:pt>
          <cx:pt idx="21">100.15379322905073</cx:pt>
          <cx:pt idx="22">101.07857619847422</cx:pt>
          <cx:pt idx="23">97.328854442803092</cx:pt>
          <cx:pt idx="24">100.33895218244734</cx:pt>
          <cx:pt idx="25">97.68095999352451</cx:pt>
          <cx:pt idx="26">96.969666309164865</cx:pt>
        </cx:lvl>
      </cx:numDim>
    </cx:data>
    <cx:data id="7">
      <cx:numDim type="val">
        <cx:f>Sheet1!$Q$2:$Q$28</cx:f>
        <cx:lvl ptCount="27" formatCode="#,##0.00">
          <cx:pt idx="0">120.58455283954071</cx:pt>
          <cx:pt idx="1">115.03349806180138</cx:pt>
          <cx:pt idx="2">115.84597028995644</cx:pt>
          <cx:pt idx="3">115.3813672708347</cx:pt>
          <cx:pt idx="4">112.05156909389522</cx:pt>
          <cx:pt idx="5">112.11134760652727</cx:pt>
          <cx:pt idx="6">110.21647922972868</cx:pt>
          <cx:pt idx="7">113.15102728207849</cx:pt>
          <cx:pt idx="8">105.81349104058802</cx:pt>
          <cx:pt idx="9">106.96892253834048</cx:pt>
          <cx:pt idx="10">105.75518550978673</cx:pt>
          <cx:pt idx="11">105.45862516785856</cx:pt>
          <cx:pt idx="12">103.8675592936561</cx:pt>
          <cx:pt idx="13">96.259239892275914</cx:pt>
          <cx:pt idx="14">120.20685574843435</cx:pt>
          <cx:pt idx="15">125.80222272958264</cx:pt>
          <cx:pt idx="16">114.83452276616165</cx:pt>
          <cx:pt idx="17">116.81654256794742</cx:pt>
          <cx:pt idx="18">115.2430297272283</cx:pt>
          <cx:pt idx="19">112.31646032646188</cx:pt>
          <cx:pt idx="20">109.8860403056928</cx:pt>
          <cx:pt idx="21">106.62314005356741</cx:pt>
          <cx:pt idx="22">107.61077437109815</cx:pt>
          <cx:pt idx="23">105.1369013863214</cx:pt>
          <cx:pt idx="24">103.8352764418651</cx:pt>
          <cx:pt idx="25">100</cx:pt>
        </cx:lvl>
      </cx:numDim>
    </cx:data>
  </cx:chartData>
  <cx:chart>
    <cx:title pos="t" align="ctr" overlay="0">
      <cx:tx>
        <cx:rich>
          <a:bodyPr rot="0" spcFirstLastPara="1" vertOverflow="ellipsis" vert="horz" wrap="squar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62" b="0" i="0" u="none" strike="noStrike" kern="1200" spc="0" baseline="0" dirty="0" smtClean="0">
                <a:solidFill>
                  <a:prstClr val="black">
                    <a:lumMod val="65000"/>
                    <a:lumOff val="35000"/>
                  </a:prstClr>
                </a:solidFill>
                <a:effectLst/>
                <a:latin typeface="Calibri" panose="020F0502020204030204"/>
              </a:rPr>
              <a:t>Relative Sugar per Acre over Years</a:t>
            </a:r>
            <a:endParaRPr lang="en-US" dirty="0" smtClean="0">
              <a:effectLst/>
            </a:endParaRPr>
          </a:p>
        </cx:rich>
      </cx:tx>
    </cx:title>
    <cx:plotArea>
      <cx:plotAreaRegion>
        <cx:series layoutId="boxWhisker" uniqueId="{642B5983-4C37-4447-8F67-8065D22326C7}">
          <cx:tx>
            <cx:txData>
              <cx:f>Sheet1!$J$1</cx:f>
              <cx:v>2011</cx:v>
            </cx:txData>
          </cx:tx>
          <cx:dataId val="0"/>
          <cx:layoutPr>
            <cx:statistics quartileMethod="exclusive"/>
          </cx:layoutPr>
        </cx:series>
        <cx:series layoutId="boxWhisker" uniqueId="{CE1DAD3E-BCCC-4A90-8D39-686F022BF6BD}">
          <cx:tx>
            <cx:txData>
              <cx:f>Sheet1!$K$1</cx:f>
              <cx:v>2012</cx:v>
            </cx:txData>
          </cx:tx>
          <cx:dataId val="1"/>
          <cx:layoutPr>
            <cx:statistics quartileMethod="exclusive"/>
          </cx:layoutPr>
        </cx:series>
        <cx:series layoutId="boxWhisker" uniqueId="{3C6DE6E3-0685-4824-8083-3DE9AB553510}">
          <cx:tx>
            <cx:txData>
              <cx:f>Sheet1!$L$1</cx:f>
              <cx:v>2013</cx:v>
            </cx:txData>
          </cx:tx>
          <cx:dataId val="2"/>
          <cx:layoutPr>
            <cx:statistics quartileMethod="exclusive"/>
          </cx:layoutPr>
        </cx:series>
        <cx:series layoutId="boxWhisker" uniqueId="{B56F771B-D4D9-49EE-86C6-BC2A65FD6E13}">
          <cx:tx>
            <cx:txData>
              <cx:f>Sheet1!$M$1</cx:f>
              <cx:v>2014</cx:v>
            </cx:txData>
          </cx:tx>
          <cx:dataId val="3"/>
          <cx:layoutPr>
            <cx:statistics quartileMethod="exclusive"/>
          </cx:layoutPr>
        </cx:series>
        <cx:series layoutId="boxWhisker" uniqueId="{6A4D8392-4E68-4563-A5E4-87298A189EFE}">
          <cx:tx>
            <cx:txData>
              <cx:f>Sheet1!$N$1</cx:f>
              <cx:v>2015</cx:v>
            </cx:txData>
          </cx:tx>
          <cx:dataId val="4"/>
          <cx:layoutPr>
            <cx:statistics quartileMethod="exclusive"/>
          </cx:layoutPr>
        </cx:series>
        <cx:series layoutId="boxWhisker" uniqueId="{CAF96C4E-2512-4897-8EC7-7B1B965E1AEE}">
          <cx:tx>
            <cx:txData>
              <cx:f>Sheet1!$O$1</cx:f>
              <cx:v>2016</cx:v>
            </cx:txData>
          </cx:tx>
          <cx:dataId val="5"/>
          <cx:layoutPr>
            <cx:statistics quartileMethod="exclusive"/>
          </cx:layoutPr>
        </cx:series>
        <cx:series layoutId="boxWhisker" uniqueId="{43A215C2-1DCE-4865-86E6-396EC7BAD153}">
          <cx:tx>
            <cx:txData>
              <cx:f>Sheet1!$P$1</cx:f>
              <cx:v>2017</cx:v>
            </cx:txData>
          </cx:tx>
          <cx:dataId val="6"/>
          <cx:layoutPr>
            <cx:statistics quartileMethod="exclusive"/>
          </cx:layoutPr>
        </cx:series>
        <cx:series layoutId="boxWhisker" uniqueId="{BB03F808-B4D1-49EC-985A-2657CBB5E988}">
          <cx:tx>
            <cx:txData>
              <cx:f>Sheet1!$Q$1</cx:f>
              <cx:v>2018</cx:v>
            </cx:txData>
          </cx:tx>
          <cx:dataId val="7"/>
          <cx:layoutPr>
            <cx:statistics quartileMethod="exclusive"/>
          </cx:layoutPr>
        </cx:series>
      </cx:plotAreaRegion>
      <cx:axis id="0" hidden="1">
        <cx:catScaling gapWidth="0.150000006"/>
        <cx:tickLabels/>
      </cx:axis>
      <cx:axis id="1">
        <cx:valScaling max="130" min="70"/>
        <cx:title>
          <cx:tx>
            <cx:rich>
              <a:bodyPr spcFirstLastPara="1" vertOverflow="ellipsis" wrap="squar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97" b="0" i="0" u="none" strike="noStrike" baseline="0" dirty="0" smtClean="0">
                    <a:solidFill>
                      <a:prstClr val="black">
                        <a:lumMod val="65000"/>
                        <a:lumOff val="35000"/>
                      </a:prstClr>
                    </a:solidFill>
                    <a:effectLst/>
                    <a:latin typeface="Calibri" panose="020F0502020204030204"/>
                  </a:rPr>
                  <a:t>RSA relative to common commercial hybrid</a:t>
                </a:r>
                <a:endParaRPr lang="en-US" dirty="0" smtClean="0">
                  <a:effectLst/>
                </a:endParaRPr>
              </a:p>
            </cx:rich>
          </cx:tx>
        </cx:title>
        <cx:majorGridlines/>
        <cx:tickLabels/>
        <cx:numFmt formatCode="#,##0" sourceLinked="0"/>
      </cx:axis>
    </cx:plotArea>
    <cx:legend pos="r" align="ctr" overlay="0"/>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Sheet1!$K$2:$K$55</cx:f>
        <cx:lvl ptCount="54" formatCode="General">
          <cx:pt idx="0">119.44444444444444</cx:pt>
          <cx:pt idx="1">114.12037037037035</cx:pt>
          <cx:pt idx="2">110.18518518518516</cx:pt>
          <cx:pt idx="3">103.47222222222221</cx:pt>
          <cx:pt idx="4">121.99074074074072</cx:pt>
          <cx:pt idx="5">111.80555555555556</cx:pt>
          <cx:pt idx="6">104.16666666666666</cx:pt>
          <cx:pt idx="7">125.69444444444441</cx:pt>
          <cx:pt idx="8">111.57407407407408</cx:pt>
          <cx:pt idx="9">117.36111111111111</cx:pt>
          <cx:pt idx="10">117.82407407407408</cx:pt>
          <cx:pt idx="11">107.87037037037037</cx:pt>
          <cx:pt idx="12">118.98148148148147</cx:pt>
          <cx:pt idx="13">113.88888888888889</cx:pt>
          <cx:pt idx="14">100</cx:pt>
          <cx:pt idx="15">117.36111111111111</cx:pt>
          <cx:pt idx="16">114.35185185185186</cx:pt>
          <cx:pt idx="17">118.5185185185185</cx:pt>
          <cx:pt idx="18">103.47222222222221</cx:pt>
          <cx:pt idx="19">112.2685185185185</cx:pt>
          <cx:pt idx="20">115.27777777777779</cx:pt>
          <cx:pt idx="21">90.046296296296291</cx:pt>
          <cx:pt idx="22">106.71296296296295</cx:pt>
        </cx:lvl>
      </cx:numDim>
    </cx:data>
    <cx:data id="1">
      <cx:numDim type="val">
        <cx:f>Sheet1!$L$2:$L$55</cx:f>
        <cx:lvl ptCount="54" formatCode="General">
          <cx:pt idx="0">108.24295010845985</cx:pt>
          <cx:pt idx="1">105.85683297180042</cx:pt>
          <cx:pt idx="2">112.36442516268978</cx:pt>
          <cx:pt idx="3">115.61822125813448</cx:pt>
          <cx:pt idx="4">94.793926247288496</cx:pt>
          <cx:pt idx="5">89.804772234273315</cx:pt>
          <cx:pt idx="6">105.4229934924078</cx:pt>
          <cx:pt idx="7">108.67678958785247</cx:pt>
          <cx:pt idx="8">103.90455531453362</cx:pt>
          <cx:pt idx="9">107.59219088937093</cx:pt>
          <cx:pt idx="10">100</cx:pt>
          <cx:pt idx="11">109.76138828633404</cx:pt>
          <cx:pt idx="12">98.481561822125812</cx:pt>
          <cx:pt idx="13">112.14750542299348</cx:pt>
          <cx:pt idx="14">109.97830802603036</cx:pt>
          <cx:pt idx="15">109.76138828633404</cx:pt>
          <cx:pt idx="16">104.33839479392624</cx:pt>
          <cx:pt idx="17">106.07375271149672</cx:pt>
          <cx:pt idx="18">106.72451193058568</cx:pt>
          <cx:pt idx="19">101.51843817787419</cx:pt>
          <cx:pt idx="20">110.19522776572668</cx:pt>
          <cx:pt idx="21">98.047722342733167</cx:pt>
          <cx:pt idx="22">114.75054229934922</cx:pt>
          <cx:pt idx="23">112.14750542299348</cx:pt>
          <cx:pt idx="24">113.01518438177874</cx:pt>
          <cx:pt idx="25">105.4229934924078</cx:pt>
          <cx:pt idx="26">127.98264642082428</cx:pt>
          <cx:pt idx="27">118.22125813449023</cx:pt>
          <cx:pt idx="28">93.926247288503248</cx:pt>
          <cx:pt idx="29">104.12147505422993</cx:pt>
          <cx:pt idx="30">106.29067245119306</cx:pt>
          <cx:pt idx="31">122.77657266811279</cx:pt>
          <cx:pt idx="32">116.26898047722342</cx:pt>
          <cx:pt idx="33">111.49674620390455</cx:pt>
          <cx:pt idx="34">93.275488069414308</cx:pt>
          <cx:pt idx="35">111.06290672451193</cx:pt>
          <cx:pt idx="36">99.349240780911046</cx:pt>
          <cx:pt idx="37">116.91973969631235</cx:pt>
          <cx:pt idx="38">96.746203904555301</cx:pt>
          <cx:pt idx="39">99.783080260303663</cx:pt>
          <cx:pt idx="40">98.047722342733167</cx:pt>
          <cx:pt idx="41">106.29067245119306</cx:pt>
        </cx:lvl>
      </cx:numDim>
    </cx:data>
    <cx:data id="2">
      <cx:numDim type="val">
        <cx:f>Sheet1!$M$2:$M$55</cx:f>
        <cx:lvl ptCount="54" formatCode="General">
          <cx:pt idx="0">107.71043057038283</cx:pt>
          <cx:pt idx="1">102.67737962739132</cx:pt>
          <cx:pt idx="2">94.460602750536779</cx:pt>
          <cx:pt idx="3">126.07745937877048</cx:pt>
          <cx:pt idx="4">105.91628951825065</cx:pt>
          <cx:pt idx="5">105.60101643261494</cx:pt>
          <cx:pt idx="6">105.83374449381229</cx:pt>
          <cx:pt idx="7">105.71189916470007</cx:pt>
          <cx:pt idx="8">111.14795425296147</cx:pt>
          <cx:pt idx="9">100</cx:pt>
          <cx:pt idx="10">108.23275895028286</cx:pt>
          <cx:pt idx="11">102.54438242989445</cx:pt>
          <cx:pt idx="12">117.13602304083513</cx:pt>
          <cx:pt idx="13">98.995158362966279</cx:pt>
          <cx:pt idx="14">111.66880631627288</cx:pt>
          <cx:pt idx="15">115.75743103954869</cx:pt>
          <cx:pt idx="16">120.48997206279053</cx:pt>
          <cx:pt idx="17">107.18605048896738</cx:pt>
          <cx:pt idx="18">118.33245271679726</cx:pt>
          <cx:pt idx="19">106.749045637034</cx:pt>
          <cx:pt idx="20">117.19682457172243</cx:pt>
          <cx:pt idx="21">107.20329689506391</cx:pt>
          <cx:pt idx="22">105.38629186294419</cx:pt>
          <cx:pt idx="23">94.25713604121087</cx:pt>
          <cx:pt idx="24">99.253899879540114</cx:pt>
          <cx:pt idx="25">111.74580947536326</cx:pt>
          <cx:pt idx="26">116.74257331369249</cx:pt>
          <cx:pt idx="27">119.01382960384217</cx:pt>
          <cx:pt idx="28">110.83730695930339</cx:pt>
          <cx:pt idx="29">120.6037090069469</cx:pt>
          <cx:pt idx="30">96.301266702345572</cx:pt>
          <cx:pt idx="31">115.60694516861767</cx:pt>
          <cx:pt idx="32">117.87820145876734</cx:pt>
          <cx:pt idx="33">106.52192000801904</cx:pt>
          <cx:pt idx="34">112.6543119914231</cx:pt>
          <cx:pt idx="35">101.52515616968978</cx:pt>
          <cx:pt idx="36">111.74580947536326</cx:pt>
          <cx:pt idx="37">121.96646278103671</cx:pt>
          <cx:pt idx="38">107.43042252407891</cx:pt>
          <cx:pt idx="39">106.97617126604896</cx:pt>
        </cx:lvl>
      </cx:numDim>
    </cx:data>
    <cx:data id="3">
      <cx:numDim type="val">
        <cx:f>Sheet1!$N$2:$N$55</cx:f>
        <cx:lvl ptCount="54" formatCode="General">
          <cx:pt idx="0">103.48225841734717</cx:pt>
          <cx:pt idx="1">86.657091006503251</cx:pt>
          <cx:pt idx="2">98.13022344571732</cx:pt>
          <cx:pt idx="3">107.59432617239042</cx:pt>
          <cx:pt idx="4">99.919701218158082</cx:pt>
          <cx:pt idx="5">106.36255812865001</cx:pt>
          <cx:pt idx="6">105.0308398442622</cx:pt>
          <cx:pt idx="7">100</cx:pt>
          <cx:pt idx="8">105.64043340761276</cx:pt>
          <cx:pt idx="9">101.72119559209811</cx:pt>
          <cx:pt idx="10">106.81593587250984</cx:pt>
          <cx:pt idx="11">104.70582728824142</cx:pt>
          <cx:pt idx="12">96.594222935841643</cx:pt>
          <cx:pt idx="13">108.68133068259938</cx:pt>
          <cx:pt idx="14">109.82460077165169</cx:pt>
          <cx:pt idx="15">102.28272274945154</cx:pt>
          <cx:pt idx="16">106.16591076046831</cx:pt>
          <cx:pt idx="17">98.415368768587157</cx:pt>
          <cx:pt idx="18">99.2770454031686</cx:pt>
          <cx:pt idx="19">103.51549033248182</cx:pt>
          <cx:pt idx="20">103.92336875280105</cx:pt>
          <cx:pt idx="21">105.72510655697404</cx:pt>
          <cx:pt idx="22">118.90341614129076</cx:pt>
          <cx:pt idx="23">109.33286801275473</cx:pt>
          <cx:pt idx="24">114.00551871091449</cx:pt>
          <cx:pt idx="25">106.45347932065702</cx:pt>
          <cx:pt idx="26">106.61131800836745</cx:pt>
          <cx:pt idx="27">104.16754402979794</cx:pt>
          <cx:pt idx="28">116.9973426639404</cx:pt>
          <cx:pt idx="29">92.214123740972397</cx:pt>
          <cx:pt idx="30">106.8498206232692</cx:pt>
          <cx:pt idx="31">94.724863163624491</cx:pt>
          <cx:pt idx="32">97.551670925404835</cx:pt>
          <cx:pt idx="33">94.281945543107796</cx:pt>
          <cx:pt idx="34">109.11722570972915</cx:pt>
          <cx:pt idx="35">99.492016428885123</cx:pt>
        </cx:lvl>
      </cx:numDim>
    </cx:data>
    <cx:data id="4">
      <cx:numDim type="val">
        <cx:f>Sheet1!$O$2:$O$55</cx:f>
        <cx:lvl ptCount="54" formatCode="General">
          <cx:pt idx="0">111.46204516068519</cx:pt>
          <cx:pt idx="1">98.035323156603255</cx:pt>
          <cx:pt idx="2">109.60356172646985</cx:pt>
          <cx:pt idx="3">101.56447806362141</cx:pt>
          <cx:pt idx="4">91.284981340887967</cx:pt>
          <cx:pt idx="5">100</cx:pt>
          <cx:pt idx="6">111.26309154387077</cx:pt>
          <cx:pt idx="7">109.58980454770766</cx:pt>
          <cx:pt idx="8">107.79975932443959</cx:pt>
          <cx:pt idx="9">95.544191242643066</cx:pt>
          <cx:pt idx="10">118.43156151248684</cx:pt>
          <cx:pt idx="11">106.24513490924808</cx:pt>
          <cx:pt idx="12">109.12865064043579</cx:pt>
          <cx:pt idx="13">109.39283430359244</cx:pt>
          <cx:pt idx="14">107.17639555752963</cx:pt>
          <cx:pt idx="15">107.51648471131776</cx:pt>
          <cx:pt idx="16">93.921381476768744</cx:pt>
          <cx:pt idx="17">104.01293980795738</cx:pt>
          <cx:pt idx="18">94.698737144722458</cx:pt>
          <cx:pt idx="19">114.16713241683605</cx:pt>
          <cx:pt idx="20">103.80688634903046</cx:pt>
          <cx:pt idx="21">106.08828252646283</cx:pt>
          <cx:pt idx="22">123.37236810986398</cx:pt>
          <cx:pt idx="23">126.06158443347964</cx:pt>
          <cx:pt idx="24">108.3831553658015</cx:pt>
          <cx:pt idx="25">109.71489135977268</cx:pt>
          <cx:pt idx="26">122.12604357209061</cx:pt>
          <cx:pt idx="27">113.70373437471726</cx:pt>
          <cx:pt idx="28">114.26193131035114</cx:pt>
          <cx:pt idx="29">112.66805824098864</cx:pt>
          <cx:pt idx="30">130.51851920920168</cx:pt>
          <cx:pt idx="31">119.77089911815773</cx:pt>
          <cx:pt idx="32">120.69072574135669</cx:pt>
          <cx:pt idx="33">115.80900942702577</cx:pt>
          <cx:pt idx="34">104.85543465059573</cx:pt>
          <cx:pt idx="35">106.49670716671578</cx:pt>
          <cx:pt idx="36">113.1917278977016</cx:pt>
          <cx:pt idx="37">107.19710244262227</cx:pt>
        </cx:lvl>
      </cx:numDim>
    </cx:data>
    <cx:data id="5">
      <cx:numDim type="val">
        <cx:f>Sheet1!$P$2:$P$55</cx:f>
        <cx:lvl ptCount="54" formatCode="General">
          <cx:pt idx="0">111.36228906335768</cx:pt>
          <cx:pt idx="1">107.95005049475954</cx:pt>
          <cx:pt idx="2">109.19884483869831</cx:pt>
          <cx:pt idx="3">107.04094227717795</cx:pt>
          <cx:pt idx="4">108.25540099482576</cx:pt>
          <cx:pt idx="5">93.023483607736139</cx:pt>
          <cx:pt idx="6">119.64399675440021</cx:pt>
          <cx:pt idx="7">98.490164155566788</cx:pt>
          <cx:pt idx="8">111.70197518971487</cx:pt>
          <cx:pt idx="9">100.22088874827683</cx:pt>
          <cx:pt idx="10">98.140326415301473</cx:pt>
          <cx:pt idx="11">87.65223471211911</cx:pt>
          <cx:pt idx="12">100</cx:pt>
          <cx:pt idx="13">118.94038377637608</cx:pt>
          <cx:pt idx="14">112.98388988294046</cx:pt>
          <cx:pt idx="15">120.50067792202215</cx:pt>
          <cx:pt idx="16">131.371638594443</cx:pt>
          <cx:pt idx="17">99.173198442987086</cx:pt>
          <cx:pt idx="18">102.08765955067966</cx:pt>
          <cx:pt idx="19">125.44354167367138</cx:pt>
          <cx:pt idx="20">103.58087850754261</cx:pt>
          <cx:pt idx="21">118.72469641367707</cx:pt>
          <cx:pt idx="22">112.78407403791584</cx:pt>
          <cx:pt idx="23">106.92592035965718</cx:pt>
          <cx:pt idx="24">128.42037889906436</cx:pt>
          <cx:pt idx="25">112.10321914725634</cx:pt>
          <cx:pt idx="26">118.96511061248746</cx:pt>
          <cx:pt idx="27">121.86856941236903</cx:pt>
          <cx:pt idx="28">109.94183279165735</cx:pt>
          <cx:pt idx="29">114.94463400515198</cx:pt>
          <cx:pt idx="30">97.575652006240048</cx:pt>
          <cx:pt idx="31">111.76832121229552</cx:pt>
          <cx:pt idx="32">109.14678237183992</cx:pt>
          <cx:pt idx="33">117.65427232656273</cx:pt>
          <cx:pt idx="34">100.16121054552569</cx:pt>
          <cx:pt idx="35">111.28942105418798</cx:pt>
          <cx:pt idx="36">102.56323795164251</cx:pt>
        </cx:lvl>
      </cx:numDim>
    </cx:data>
    <cx:data id="6">
      <cx:numDim type="val">
        <cx:f>Sheet1!$Q$2:$Q$55</cx:f>
        <cx:lvl ptCount="54" formatCode="General">
          <cx:pt idx="0">119.55532565727189</cx:pt>
          <cx:pt idx="1">106.09094486190615</cx:pt>
          <cx:pt idx="2">100</cx:pt>
          <cx:pt idx="3">107.2455369985863</cx:pt>
          <cx:pt idx="4">110.8725803262673</cx:pt>
          <cx:pt idx="5">101.07475677294262</cx:pt>
          <cx:pt idx="6">109.01791662757552</cx:pt>
          <cx:pt idx="7">94.446297762158096</cx:pt>
          <cx:pt idx="8">103.01144147542031</cx:pt>
          <cx:pt idx="9">115.90796638509977</cx:pt>
          <cx:pt idx="10">112.4024230681284</cx:pt>
          <cx:pt idx="11">118.06539425310645</cx:pt>
          <cx:pt idx="12">107.95142387877574</cx:pt>
          <cx:pt idx="13">108.61541384959563</cx:pt>
          <cx:pt idx="14">110.88172734922148</cx:pt>
          <cx:pt idx="15">100.9070291291242</cx:pt>
          <cx:pt idx="16">105.6523199363769</cx:pt>
          <cx:pt idx="17">111.55515256351019</cx:pt>
          <cx:pt idx="18">97.873386040815873</cx:pt>
          <cx:pt idx="19">100.53926034021379</cx:pt>
          <cx:pt idx="20">115.32880917253136</cx:pt>
          <cx:pt idx="21">101.31137939979418</cx:pt>
          <cx:pt idx="22">105.82686358992423</cx:pt>
          <cx:pt idx="23">97.044969392063123</cx:pt>
          <cx:pt idx="24">111.1697127926457</cx:pt>
          <cx:pt idx="25">108.56368827567637</cx:pt>
          <cx:pt idx="26">107.24421206884303</cx:pt>
          <cx:pt idx="27">115.52633760322793</cx:pt>
          <cx:pt idx="28">104.93918140105475</cx:pt>
          <cx:pt idx="29">121.17420024223613</cx:pt>
          <cx:pt idx="30">106.43948449836248</cx:pt>
          <cx:pt idx="31">116.17060107527735</cx:pt>
          <cx:pt idx="32">103.48736262573527</cx:pt>
          <cx:pt idx="33">108.68775797302636</cx:pt>
          <cx:pt idx="34">118.05016312186503</cx:pt>
          <cx:pt idx="35">98.286733581519442</cx:pt>
        </cx:lvl>
      </cx:numDim>
    </cx:data>
    <cx:data id="7">
      <cx:numDim type="val">
        <cx:f>Sheet1!$R$2:$R$55</cx:f>
        <cx:lvl ptCount="54" formatCode="General">
          <cx:pt idx="0">98.011901738344548</cx:pt>
          <cx:pt idx="1">108.07664085042046</cx:pt>
          <cx:pt idx="2">95.020974091064318</cx:pt>
          <cx:pt idx="3">97.992744130124507</cx:pt>
          <cx:pt idx="4">99.632017810576016</cx:pt>
          <cx:pt idx="5">96.454311664464853</cx:pt>
          <cx:pt idx="6">94.58835694224193</cx:pt>
          <cx:pt idx="7">98.336876045740993</cx:pt>
          <cx:pt idx="8">100.15834593142752</cx:pt>
          <cx:pt idx="9">83.5522903683989</cx:pt>
          <cx:pt idx="10">93.834322236707777</cx:pt>
          <cx:pt idx="11">84.297719770484335</cx:pt>
          <cx:pt idx="12">92.199272235570746</cx:pt>
          <cx:pt idx="13">91.69883062677863</cx:pt>
          <cx:pt idx="14">92.579217930747987</cx:pt>
          <cx:pt idx="15">100</cx:pt>
          <cx:pt idx="16">98.353083532588911</cx:pt>
          <cx:pt idx="17">99.754387169436725</cx:pt>
          <cx:pt idx="18">104.45281634141541</cx:pt>
          <cx:pt idx="19">103.21541753351899</cx:pt>
          <cx:pt idx="20">111.45103461537789</cx:pt>
          <cx:pt idx="21">106.42091648251299</cx:pt>
          <cx:pt idx="22">104.57369642779281</cx:pt>
          <cx:pt idx="23">99.469462054343154</cx:pt>
          <cx:pt idx="24">105.23263330625508</cx:pt>
          <cx:pt idx="25">113.25692553557016</cx:pt>
          <cx:pt idx="26">106.8357742868871</cx:pt>
          <cx:pt idx="27">107.4221349515516</cx:pt>
          <cx:pt idx="28">103.50025087248662</cx:pt>
          <cx:pt idx="29">108.66778288808744</cx:pt>
          <cx:pt idx="30">111.08452036038688</cx:pt>
          <cx:pt idx="31">104.89323742849048</cx:pt>
          <cx:pt idx="32">107.15247338930027</cx:pt>
          <cx:pt idx="33">109.98078460750185</cx:pt>
          <cx:pt idx="34">103.73228203795972</cx:pt>
          <cx:pt idx="35">115.73179030907639</cx:pt>
        </cx:lvl>
      </cx:numDim>
    </cx:data>
    <cx:data id="8">
      <cx:numDim type="val">
        <cx:f>Sheet1!$S$2:$S$55</cx:f>
        <cx:lvl ptCount="54" formatCode="General">
          <cx:pt idx="0">103.22478951015577</cx:pt>
          <cx:pt idx="1">100.5390868751856</cx:pt>
          <cx:pt idx="2">103.4154787100405</cx:pt>
          <cx:pt idx="3">96.295189483692226</cx:pt>
          <cx:pt idx="4">109.72352450248852</cx:pt>
          <cx:pt idx="5">106.31458644225677</cx:pt>
          <cx:pt idx="6">85.264649077512345</cx:pt>
          <cx:pt idx="7">98.71101551253976</cx:pt>
          <cx:pt idx="8">102.87834231052437</cx:pt>
          <cx:pt idx="9">100.84134928996744</cx:pt>
          <cx:pt idx="10">106.00547197070141</cx:pt>
          <cx:pt idx="11">104.42367286740391</cx:pt>
          <cx:pt idx="12">105.48204288192903</cx:pt>
          <cx:pt idx="13">98.826578973387285</cx:pt>
          <cx:pt idx="14">93.70260367805696</cx:pt>
          <cx:pt idx="15">100</cx:pt>
          <cx:pt idx="16">96.28840063859279</cx:pt>
          <cx:pt idx="17">99.680745309502925</cx:pt>
          <cx:pt idx="18">110.86767256495517</cx:pt>
          <cx:pt idx="19">112.16623928300611</cx:pt>
          <cx:pt idx="20">99.086147980904016</cx:pt>
          <cx:pt idx="21">89.793343888112432</cx:pt>
          <cx:pt idx="22">97.603836197506737</cx:pt>
          <cx:pt idx="23">99.494553479495806</cx:pt>
          <cx:pt idx="24">102.49726989190037</cx:pt>
          <cx:pt idx="25">112.35666603389578</cx:pt>
          <cx:pt idx="26">104.07704424819161</cx:pt>
          <cx:pt idx="27">95.380300154985179</cx:pt>
          <cx:pt idx="28">101.87294590517007</cx:pt>
          <cx:pt idx="29">89.97608448985342</cx:pt>
          <cx:pt idx="30">94.742927681025506</cx:pt>
          <cx:pt idx="31">108.89207436059452</cx:pt>
          <cx:pt idx="32">105.83408254387669</cx:pt>
          <cx:pt idx="33">104.49069882055757</cx:pt>
          <cx:pt idx="34">99.695704073720918</cx:pt>
          <cx:pt idx="35">100.3671494189488</cx:pt>
          <cx:pt idx="36">97.390400848091502</cx:pt>
          <cx:pt idx="37">110.96422221196509</cx:pt>
          <cx:pt idx="38">100.86321524866662</cx:pt>
          <cx:pt idx="39">108.23373486395656</cx:pt>
          <cx:pt idx="40">100.90178997423639</cx:pt>
          <cx:pt idx="41">100.93637125665897</cx:pt>
          <cx:pt idx="42">91.621090197930926</cx:pt>
          <cx:pt idx="43">101.58809657019501</cx:pt>
          <cx:pt idx="44">100.12314826355157</cx:pt>
          <cx:pt idx="45">102.50241826655228</cx:pt>
          <cx:pt idx="46">97.440043185935195</cx:pt>
          <cx:pt idx="47">103.66332864160212</cx:pt>
          <cx:pt idx="48">111.40653267420547</cx:pt>
          <cx:pt idx="49">105.29055271206025</cx:pt>
          <cx:pt idx="50">101.82346011794856</cx:pt>
          <cx:pt idx="51">108.388203712714</cx:pt>
          <cx:pt idx="52">105.69143165028723</cx:pt>
          <cx:pt idx="53">103.30297810181119</cx:pt>
        </cx:lvl>
      </cx:numDim>
    </cx:data>
  </cx:chartData>
  <cx:chart>
    <cx:title pos="t" align="ctr" overlay="0">
      <cx:tx>
        <cx:txData>
          <cx:v>Cercospora over Years</cx:v>
        </cx:txData>
      </cx:tx>
      <cx:txPr>
        <a:bodyPr rot="0" spcFirstLastPara="1" vertOverflow="ellipsis" vert="horz" wrap="square" lIns="0" tIns="0" rIns="0" bIns="0" anchor="ctr" anchorCtr="1"/>
        <a:lstStyle/>
        <a:p>
          <a:pPr algn="ctr">
            <a:defRPr/>
          </a:pPr>
          <a:r>
            <a:rPr lang="en-US" dirty="0"/>
            <a:t>Cercospora over Years</a:t>
          </a:r>
        </a:p>
      </cx:txPr>
    </cx:title>
    <cx:plotArea>
      <cx:plotAreaRegion>
        <cx:series layoutId="boxWhisker" uniqueId="{131D052A-717D-4ED1-86B4-0B962519F55C}">
          <cx:tx>
            <cx:txData>
              <cx:f>Sheet1!$K$1</cx:f>
              <cx:v>2010CR</cx:v>
            </cx:txData>
          </cx:tx>
          <cx:dataId val="0"/>
          <cx:layoutPr>
            <cx:statistics quartileMethod="exclusive"/>
          </cx:layoutPr>
        </cx:series>
        <cx:series layoutId="boxWhisker" uniqueId="{A992D8C7-A01E-4CF9-8A47-47BF5AC813C5}">
          <cx:tx>
            <cx:txData>
              <cx:f>Sheet1!$L$1</cx:f>
              <cx:v>2011CR</cx:v>
            </cx:txData>
          </cx:tx>
          <cx:dataId val="1"/>
          <cx:layoutPr>
            <cx:statistics quartileMethod="exclusive"/>
          </cx:layoutPr>
        </cx:series>
        <cx:series layoutId="boxWhisker" uniqueId="{D9FB7F2E-253F-4415-9EB1-86533FA1438E}">
          <cx:tx>
            <cx:txData>
              <cx:f>Sheet1!$M$1</cx:f>
              <cx:v>2012CR</cx:v>
            </cx:txData>
          </cx:tx>
          <cx:dataId val="2"/>
          <cx:layoutPr>
            <cx:statistics quartileMethod="exclusive"/>
          </cx:layoutPr>
        </cx:series>
        <cx:series layoutId="boxWhisker" uniqueId="{183B73EE-81B6-414D-994B-2BB1EDCF70FF}">
          <cx:tx>
            <cx:txData>
              <cx:f>Sheet1!$N$1</cx:f>
              <cx:v>2013CR</cx:v>
            </cx:txData>
          </cx:tx>
          <cx:dataId val="3"/>
          <cx:layoutPr>
            <cx:statistics quartileMethod="exclusive"/>
          </cx:layoutPr>
        </cx:series>
        <cx:series layoutId="boxWhisker" uniqueId="{6EF7F1C7-C62F-4FB3-836D-E5595D627C8E}">
          <cx:tx>
            <cx:txData>
              <cx:f>Sheet1!$O$1</cx:f>
              <cx:v>2014CR</cx:v>
            </cx:txData>
          </cx:tx>
          <cx:dataId val="4"/>
          <cx:layoutPr>
            <cx:statistics quartileMethod="exclusive"/>
          </cx:layoutPr>
        </cx:series>
        <cx:series layoutId="boxWhisker" uniqueId="{3CC052B9-C3D3-48AE-8505-DD477847CADE}">
          <cx:tx>
            <cx:txData>
              <cx:f>Sheet1!$P$1</cx:f>
              <cx:v>2015CR</cx:v>
            </cx:txData>
          </cx:tx>
          <cx:dataId val="5"/>
          <cx:layoutPr>
            <cx:statistics quartileMethod="exclusive"/>
          </cx:layoutPr>
        </cx:series>
        <cx:series layoutId="boxWhisker" uniqueId="{18A32F61-32BF-492A-BC75-441A5DA12B6F}">
          <cx:tx>
            <cx:txData>
              <cx:f>Sheet1!$Q$1</cx:f>
              <cx:v>2016CR</cx:v>
            </cx:txData>
          </cx:tx>
          <cx:dataId val="6"/>
          <cx:layoutPr>
            <cx:statistics quartileMethod="exclusive"/>
          </cx:layoutPr>
        </cx:series>
        <cx:series layoutId="boxWhisker" uniqueId="{DA3942D5-5D49-424E-873F-F53F8D35BE76}">
          <cx:tx>
            <cx:txData>
              <cx:f>Sheet1!$R$1</cx:f>
              <cx:v>2017CR</cx:v>
            </cx:txData>
          </cx:tx>
          <cx:dataId val="7"/>
          <cx:layoutPr>
            <cx:statistics quartileMethod="exclusive"/>
          </cx:layoutPr>
        </cx:series>
        <cx:series layoutId="boxWhisker" uniqueId="{EFF018C8-1C5A-4266-9602-7BBE2E6428E2}">
          <cx:tx>
            <cx:txData>
              <cx:f>Sheet1!$S$1</cx:f>
              <cx:v>2018CR</cx:v>
            </cx:txData>
          </cx:tx>
          <cx:dataId val="8"/>
          <cx:layoutPr>
            <cx:statistics quartileMethod="exclusive"/>
          </cx:layoutPr>
        </cx:series>
      </cx:plotAreaRegion>
      <cx:axis id="0" hidden="1">
        <cx:catScaling gapWidth="0.150000006"/>
        <cx:tickLabels/>
      </cx:axis>
      <cx:axis id="1">
        <cx:valScaling min="80"/>
        <cx:title>
          <cx:tx>
            <cx:rich>
              <a:bodyPr spcFirstLastPara="1" vertOverflow="ellipsis" wrap="squar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CLS Rating relative to common commercial hybrid </a:t>
                </a:r>
                <a:endParaRPr lang="en-US" sz="1000" dirty="0">
                  <a:effectLst/>
                </a:endParaRPr>
              </a:p>
            </cx:rich>
          </cx:tx>
        </cx:title>
        <cx:majorGridlines/>
        <cx:tickLabels/>
        <cx:numFmt formatCode="#,##0" sourceLinked="0"/>
      </cx:axis>
    </cx:plotArea>
    <cx:legend pos="r" align="ctr" overlay="0">
      <cx:txPr>
        <a:bodyPr spcFirstLastPara="1" vertOverflow="ellipsis" wrap="square" lIns="0" tIns="0" rIns="0" bIns="0" anchor="ctr" anchorCtr="1"/>
        <a:lstStyle/>
        <a:p>
          <a:pPr>
            <a:defRPr/>
          </a:pPr>
          <a:endParaRPr lang="en-US"/>
        </a:p>
      </cx:txPr>
    </cx:legend>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Sheet1!$K$2:$K$55</cx:f>
        <cx:lvl ptCount="54" formatCode="General">
          <cx:pt idx="0">109.61538461538463</cx:pt>
          <cx:pt idx="1">106.73076923076923</cx:pt>
          <cx:pt idx="2">108.65384615384615</cx:pt>
          <cx:pt idx="3">88.461538461538453</cx:pt>
          <cx:pt idx="4">104.80769230769231</cx:pt>
          <cx:pt idx="5">112.5</cx:pt>
          <cx:pt idx="6">99.038461538461547</cx:pt>
          <cx:pt idx="7">99.038461538461547</cx:pt>
          <cx:pt idx="8">99.038461538461547</cx:pt>
          <cx:pt idx="9">101.92307692307692</cx:pt>
          <cx:pt idx="10">103.84615384615385</cx:pt>
          <cx:pt idx="11">98.076923076923066</cx:pt>
          <cx:pt idx="12">94.230769230769226</cx:pt>
          <cx:pt idx="13">98.076923076923066</cx:pt>
          <cx:pt idx="14">100</cx:pt>
          <cx:pt idx="15">95.192307692307693</cx:pt>
          <cx:pt idx="16">95.192307692307693</cx:pt>
          <cx:pt idx="17">95.192307692307693</cx:pt>
          <cx:pt idx="18">96.15384615384616</cx:pt>
          <cx:pt idx="19">97.115384615384613</cx:pt>
          <cx:pt idx="20">98.076923076923066</cx:pt>
          <cx:pt idx="21">93.269230769230774</cx:pt>
          <cx:pt idx="22">88.461538461538453</cx:pt>
        </cx:lvl>
      </cx:numDim>
    </cx:data>
    <cx:data id="1">
      <cx:numDim type="val">
        <cx:f>Sheet1!$L$2:$L$55</cx:f>
        <cx:lvl ptCount="54" formatCode="General">
          <cx:pt idx="0">103.84615384615385</cx:pt>
          <cx:pt idx="1">103.84615384615385</cx:pt>
          <cx:pt idx="2">107.69230769230769</cx:pt>
          <cx:pt idx="3">103.84615384615385</cx:pt>
          <cx:pt idx="4">103.84615384615385</cx:pt>
          <cx:pt idx="5">100</cx:pt>
          <cx:pt idx="6">100.96153846153845</cx:pt>
          <cx:pt idx="7">106.73076923076923</cx:pt>
          <cx:pt idx="8">98.076923076923066</cx:pt>
          <cx:pt idx="9">101.92307692307692</cx:pt>
          <cx:pt idx="10">100</cx:pt>
          <cx:pt idx="11">99.038461538461547</cx:pt>
          <cx:pt idx="12">95.192307692307693</cx:pt>
          <cx:pt idx="13">103.84615384615385</cx:pt>
          <cx:pt idx="14">100</cx:pt>
          <cx:pt idx="15">99.038461538461547</cx:pt>
          <cx:pt idx="16">104.80769230769231</cx:pt>
          <cx:pt idx="17">97.115384615384613</cx:pt>
          <cx:pt idx="18">97.115384615384613</cx:pt>
          <cx:pt idx="19">97.115384615384613</cx:pt>
          <cx:pt idx="20">88.461538461538453</cx:pt>
          <cx:pt idx="21">95.192307692307693</cx:pt>
          <cx:pt idx="22">106.73076923076923</cx:pt>
          <cx:pt idx="23">99.038461538461547</cx:pt>
          <cx:pt idx="24">100</cx:pt>
          <cx:pt idx="25">105.76923076923077</cx:pt>
          <cx:pt idx="26">103.84615384615385</cx:pt>
          <cx:pt idx="27">106.73076923076923</cx:pt>
          <cx:pt idx="28">102.88461538461537</cx:pt>
          <cx:pt idx="29">102.88461538461537</cx:pt>
          <cx:pt idx="30">100</cx:pt>
          <cx:pt idx="31">101.92307692307692</cx:pt>
          <cx:pt idx="32">98.076923076923066</cx:pt>
          <cx:pt idx="33">100</cx:pt>
          <cx:pt idx="34">97.115384615384613</cx:pt>
          <cx:pt idx="35">98.076923076923066</cx:pt>
          <cx:pt idx="36">99.038461538461547</cx:pt>
          <cx:pt idx="37">92.307692307692307</cx:pt>
          <cx:pt idx="38">96.15384615384616</cx:pt>
          <cx:pt idx="39">93.269230769230774</cx:pt>
          <cx:pt idx="40">96.15384615384616</cx:pt>
          <cx:pt idx="41">91.34615384615384</cx:pt>
        </cx:lvl>
      </cx:numDim>
    </cx:data>
    <cx:data id="2">
      <cx:numDim type="val">
        <cx:f>Sheet1!$M$2:$M$55</cx:f>
        <cx:lvl ptCount="54" formatCode="General">
          <cx:pt idx="0">116.47709055825257</cx:pt>
          <cx:pt idx="1">115.53362246077697</cx:pt>
          <cx:pt idx="2">102.43498770941635</cx:pt>
          <cx:pt idx="3">106.62105489918684</cx:pt>
          <cx:pt idx="4">102.1859516176042</cx:pt>
          <cx:pt idx="5">99.906859603559354</cx:pt>
          <cx:pt idx="6">103.69905176234487</cx:pt>
          <cx:pt idx="7">98.600990964733313</cx:pt>
          <cx:pt idx="8">102.5162731953755</cx:pt>
          <cx:pt idx="9">100</cx:pt>
          <cx:pt idx="10">99.50382468813288</cx:pt>
          <cx:pt idx="11">97.571089070974068</cx:pt>
          <cx:pt idx="12">98.222092684348596</cx:pt>
          <cx:pt idx="13">99.219868270446042</cx:pt>
          <cx:pt idx="14">99.873700573205099</cx:pt>
          <cx:pt idx="15">92.907801418439718</cx:pt>
          <cx:pt idx="16">97.522588166715252</cx:pt>
          <cx:pt idx="17">90.902693197554143</cx:pt>
          <cx:pt idx="18">107.93082677547849</cx:pt>
          <cx:pt idx="19">101.41775964247547</cx:pt>
          <cx:pt idx="20">99.556883318760327</cx:pt>
          <cx:pt idx="21">103.27863596619062</cx:pt>
          <cx:pt idx="22">99.556883318760327</cx:pt>
          <cx:pt idx="23">94.904692509472468</cx:pt>
          <cx:pt idx="24">100.48732148061789</cx:pt>
          <cx:pt idx="25">105.13951228990577</cx:pt>
          <cx:pt idx="26">95.835130671330035</cx:pt>
          <cx:pt idx="27">94.904692509472468</cx:pt>
          <cx:pt idx="28">99.556883318760327</cx:pt>
          <cx:pt idx="29">96.765568833187615</cx:pt>
          <cx:pt idx="30">98.626445156902747</cx:pt>
          <cx:pt idx="31">96.765568833187615</cx:pt>
          <cx:pt idx="32">95.835130671330035</cx:pt>
          <cx:pt idx="33">96.765568833187615</cx:pt>
          <cx:pt idx="34">93.974254347614888</cx:pt>
          <cx:pt idx="35">94.904692509472468</cx:pt>
          <cx:pt idx="36">85.600310890896736</cx:pt>
          <cx:pt idx="37">88.391625376469449</cx:pt>
          <cx:pt idx="38">93.043816185757322</cx:pt>
          <cx:pt idx="39">79.087243757893717</cx:pt>
        </cx:lvl>
      </cx:numDim>
    </cx:data>
    <cx:data id="3">
      <cx:numDim type="val">
        <cx:f>Sheet1!$N$2:$N$55</cx:f>
        <cx:lvl ptCount="54" formatCode="General">
          <cx:pt idx="0">105.32270201636855</cx:pt>
          <cx:pt idx="1">103.82782539221036</cx:pt>
          <cx:pt idx="2">105.55659427729125</cx:pt>
          <cx:pt idx="3">98.705714599100574</cx:pt>
          <cx:pt idx="4">101.86516424620677</cx:pt>
          <cx:pt idx="5">100.88845014807504</cx:pt>
          <cx:pt idx="6">98.082211156500392</cx:pt>
          <cx:pt idx="7">100</cx:pt>
          <cx:pt idx="8">95.946673121988695</cx:pt>
          <cx:pt idx="9">97.675442007069577</cx:pt>
          <cx:pt idx="10">101.2833168805528</cx:pt>
          <cx:pt idx="11">94.655181072545929</cx:pt>
          <cx:pt idx="12">94.23824269437938</cx:pt>
          <cx:pt idx="13">96.599758692552371</cx:pt>
          <cx:pt idx="14">88.483053636064497</cx:pt>
          <cx:pt idx="15">90.546812663294915</cx:pt>
          <cx:pt idx="16">90.414612689729907</cx:pt>
          <cx:pt idx="17">91.005813315783683</cx:pt>
          <cx:pt idx="18">115.58036782739021</cx:pt>
          <cx:pt idx="19">109.745117162632</cx:pt>
          <cx:pt idx="20">102.72147234398746</cx:pt>
          <cx:pt idx="21">101.88061506037971</cx:pt>
          <cx:pt idx="22">103.83609711528143</cx:pt>
          <cx:pt idx="23">105.46777702290406</cx:pt>
          <cx:pt idx="24">103.86377447050607</cx:pt>
          <cx:pt idx="25">99.40693026092903</cx:pt>
          <cx:pt idx="26">98.314294375428005</cx:pt>
          <cx:pt idx="27">101.20887369412321</cx:pt>
          <cx:pt idx="28">98.203673509745414</cx:pt>
          <cx:pt idx="29">95.161599703473357</cx:pt>
          <cx:pt idx="30">97.373228923831249</cx:pt>
          <cx:pt idx="31">97.813212386184119</cx:pt>
          <cx:pt idx="32">94.840879662733514</cx:pt>
          <cx:pt idx="33">94.07824166132184</cx:pt>
          <cx:pt idx="34">90.570833777644665</cx:pt>
          <cx:pt idx="35">88.33076124757163</cx:pt>
        </cx:lvl>
      </cx:numDim>
    </cx:data>
    <cx:data id="4">
      <cx:numDim type="val">
        <cx:f>Sheet1!$O$2:$O$55</cx:f>
        <cx:lvl ptCount="54" formatCode="General">
          <cx:pt idx="0">105.50301925487101</cx:pt>
          <cx:pt idx="1">100.58635252817618</cx:pt>
          <cx:pt idx="2">102.19892901902701</cx:pt>
          <cx:pt idx="3">104.92679348691007</cx:pt>
          <cx:pt idx="4">102.2852363401866</cx:pt>
          <cx:pt idx="5">100</cx:pt>
          <cx:pt idx="6">102.14196194599521</cx:pt>
          <cx:pt idx="7">98.097299760738295</cx:pt>
          <cx:pt idx="8">96.240173179902015</cx:pt>
          <cx:pt idx="9">97.540792523718537</cx:pt>
          <cx:pt idx="10">98.131258238868497</cx:pt>
          <cx:pt idx="11">97.053917284910682</cx:pt>
          <cx:pt idx="12">98.18305347703955</cx:pt>
          <cx:pt idx="13">100.61524438874329</cx:pt>
          <cx:pt idx="14">93.656149660889909</cx:pt>
          <cx:pt idx="15">95.085698234410827</cx:pt>
          <cx:pt idx="16">95.488207815882404</cx:pt>
          <cx:pt idx="17">91.449672514803211</cx:pt>
          <cx:pt idx="18">85.254962029545837</cx:pt>
          <cx:pt idx="19">110.18240277710272</cx:pt>
          <cx:pt idx="20">109.81607009949292</cx:pt>
          <cx:pt idx="21">107.62854068176568</cx:pt>
          <cx:pt idx="22">102.63117544391775</cx:pt>
          <cx:pt idx="23">107.23080806036074</cx:pt>
          <cx:pt idx="24">104.24781339982361</cx:pt>
          <cx:pt idx="25">104.01976136181479</cx:pt>
          <cx:pt idx="26">104.4885463022529</cx:pt>
          <cx:pt idx="27">99.831424975312359</cx:pt>
          <cx:pt idx="28">98.928279662859012</cx:pt>
          <cx:pt idx="29">100.67812370573739</cx:pt>
          <cx:pt idx="30">102.34288347625255</cx:pt>
          <cx:pt idx="31">98.804097182396674</cx:pt>
          <cx:pt idx="32">101.23341879549135</cx:pt>
          <cx:pt idx="33">97.716625090437063</cx:pt>
          <cx:pt idx="34">95.958228237909921</cx:pt>
          <cx:pt idx="35">95.94790013176295</cx:pt>
          <cx:pt idx="36">97.923530502754659</cx:pt>
          <cx:pt idx="37">91.759563745260536</cx:pt>
        </cx:lvl>
      </cx:numDim>
    </cx:data>
    <cx:data id="5">
      <cx:numDim type="val">
        <cx:f>Sheet1!$P$2:$P$55</cx:f>
        <cx:lvl ptCount="54" formatCode="General">
          <cx:pt idx="0">104.24784093191404</cx:pt>
          <cx:pt idx="1">103.36962386129949</cx:pt>
          <cx:pt idx="2">98.84514962843943</cx:pt>
          <cx:pt idx="3">105.02287284907401</cx:pt>
          <cx:pt idx="4">103.55434441859271</cx:pt>
          <cx:pt idx="5">104.03695521188992</cx:pt>
          <cx:pt idx="6">102.44024904599316</cx:pt>
          <cx:pt idx="7">99.047162820637567</cx:pt>
          <cx:pt idx="8">98.890150346938299</cx:pt>
          <cx:pt idx="9">100.39562288887825</cx:pt>
          <cx:pt idx="10">103.73568989756978</cx:pt>
          <cx:pt idx="11">99.481256130276677</cx:pt>
          <cx:pt idx="12">100</cx:pt>
          <cx:pt idx="13">101.21510343442459</cx:pt>
          <cx:pt idx="14">99.899578228559932</cx:pt>
          <cx:pt idx="15">95.251155368261394</cx:pt>
          <cx:pt idx="16">95.565180315659916</cx:pt>
          <cx:pt idx="17">96.765863938066005</cx:pt>
          <cx:pt idx="18">104.69217195255895</cx:pt>
          <cx:pt idx="19">102.83927981855182</cx:pt>
          <cx:pt idx="20">102.0215677805644</cx:pt>
          <cx:pt idx="21">98.745028208201376</cx:pt>
          <cx:pt idx="22">100.99266179800044</cx:pt>
          <cx:pt idx="23">102.77806596151694</cx:pt>
          <cx:pt idx="24">100.93144794096558</cx:pt>
          <cx:pt idx="25">99.216311297376862</cx:pt>
          <cx:pt idx="26">99.474394893830123</cx:pt>
          <cx:pt idx="27">98.248240540937871</cx:pt>
          <cx:pt idx="28">99.519278997561116</cx:pt>
          <cx:pt idx="29">95.030868624461064</cx:pt>
          <cx:pt idx="30">95.452807736346301</cx:pt>
          <cx:pt idx="31">96.500823021651328</cx:pt>
          <cx:pt idx="32">97.707518137130009</cx:pt>
          <cx:pt idx="33">94.806448105806055</cx:pt>
          <cx:pt idx="34">94.705458872411299</cx:pt>
          <cx:pt idx="35">92.820611883847661</cx:pt>
          <cx:pt idx="36">90.284374654907722</cx:pt>
        </cx:lvl>
      </cx:numDim>
    </cx:data>
    <cx:data id="6">
      <cx:numDim type="val">
        <cx:f>Sheet1!$Q$2:$Q$55</cx:f>
        <cx:lvl ptCount="54" formatCode="General">
          <cx:pt idx="0">101.84747168610654</cx:pt>
          <cx:pt idx="1">102.65910963527602</cx:pt>
          <cx:pt idx="2">100</cx:pt>
          <cx:pt idx="3">102.0394720611789</cx:pt>
          <cx:pt idx="4">102.83365543079634</cx:pt>
          <cx:pt idx="5">100.73712108663241</cx:pt>
          <cx:pt idx="6">100.23292307754359</cx:pt>
          <cx:pt idx="7">98.059827923315623</cx:pt>
          <cx:pt idx="8">95.939096507743727</cx:pt>
          <cx:pt idx="9">94.813276126637675</cx:pt>
          <cx:pt idx="10">98.384959416928922</cx:pt>
          <cx:pt idx="11">97.299983435481181</cx:pt>
          <cx:pt idx="12">93.457015073712114</cx:pt>
          <cx:pt idx="13">95.254265363591173</cx:pt>
          <cx:pt idx="14">91.889634051672317</cx:pt>
          <cx:pt idx="15">92.709999290617816</cx:pt>
          <cx:pt idx="16">94.045274626348245</cx:pt>
          <cx:pt idx="17">93.739819484187692</cx:pt>
          <cx:pt idx="18">107.60615403943983</cx:pt>
          <cx:pt idx="19">109.05293383223425</cx:pt>
          <cx:pt idx="20">106.2531032280922</cx:pt>
          <cx:pt idx="21">106.96476585656978</cx:pt>
          <cx:pt idx="22">106.04709562511185</cx:pt>
          <cx:pt idx="23">103.0318934360358</cx:pt>
          <cx:pt idx="24">101.63991255329053</cx:pt>
          <cx:pt idx="25">100.42870645292051</cx:pt>
          <cx:pt idx="26">103.5469124434867</cx:pt>
          <cx:pt idx="27">103.05998538189678</cx:pt>
          <cx:pt idx="28">103.30964566545518</cx:pt>
          <cx:pt idx="29">102.07676727676329</cx:pt>
          <cx:pt idx="30">99.258208708713937</cx:pt>
          <cx:pt idx="31">97.007421296980084</cx:pt>
          <cx:pt idx="32">96.158730682055065</cx:pt>
          <cx:pt idx="33">97.485942371807752</cx:pt>
          <cx:pt idx="34">96.447449826437065</cx:pt>
          <cx:pt idx="35">90.949548115651041</cx:pt>
        </cx:lvl>
      </cx:numDim>
    </cx:data>
    <cx:data id="7">
      <cx:numDim type="val">
        <cx:f>Sheet1!$R$2:$R$55</cx:f>
        <cx:lvl ptCount="54" formatCode="General">
          <cx:pt idx="0">111.09673620826138</cx:pt>
          <cx:pt idx="1">108.80337731791715</cx:pt>
          <cx:pt idx="2">108.95570373867804</cx:pt>
          <cx:pt idx="3">108.82380202057651</cx:pt>
          <cx:pt idx="4">103.89285383260727</cx:pt>
          <cx:pt idx="5">107.33935116282657</cx:pt>
          <cx:pt idx="6">103.31819445731763</cx:pt>
          <cx:pt idx="7">104.99521679889541</cx:pt>
          <cx:pt idx="8">106.64565761423673</cx:pt>
          <cx:pt idx="9">100.78931507010915</cx:pt>
          <cx:pt idx="10">105.57975716007044</cx:pt>
          <cx:pt idx="11">101.22346834739086</cx:pt>
          <cx:pt idx="12">102.61723211923959</cx:pt>
          <cx:pt idx="13">100.26463517637727</cx:pt>
          <cx:pt idx="14">100.2138597027903</cx:pt>
          <cx:pt idx="15">100</cx:pt>
          <cx:pt idx="16">98.49595617976496</cx:pt>
          <cx:pt idx="17">96.955766814293924</cx:pt>
          <cx:pt idx="18">113.11107519703951</cx:pt>
          <cx:pt idx="19">110.93517341799574</cx:pt>
          <cx:pt idx="20">105.48198747792317</cx:pt>
          <cx:pt idx="21">106.10253897934696</cx:pt>
          <cx:pt idx="22">101.69430660329147</cx:pt>
          <cx:pt idx="23">101.84653018454144</cx:pt>
          <cx:pt idx="24">100.23911178923409</cx:pt>
          <cx:pt idx="25">100.84244994937612</cx:pt>
          <cx:pt idx="26">101.10332093490922</cx:pt>
          <cx:pt idx="27">98.148392592997951</cx:pt>
          <cx:pt idx="28">101.72116958821793</cx:pt>
          <cx:pt idx="29">98.471585911634833</cx:pt>
          <cx:pt idx="30">99.885532284909402</cx:pt>
          <cx:pt idx="31">99.924696128314977</cx:pt>
          <cx:pt idx="32">101.29136182939446</cx:pt>
          <cx:pt idx="33">99.805728040399643</cx:pt>
          <cx:pt idx="34">97.620087222777457</cx:pt>
          <cx:pt idx="35">96.950493930431634</cx:pt>
        </cx:lvl>
      </cx:numDim>
    </cx:data>
    <cx:data id="8">
      <cx:numDim type="val">
        <cx:f>Sheet1!$S$2:$S$55</cx:f>
        <cx:lvl ptCount="54" formatCode="General">
          <cx:pt idx="0">115.07193882684375</cx:pt>
          <cx:pt idx="1">113.10997082201428</cx:pt>
          <cx:pt idx="2">111.63975883515067</cx:pt>
          <cx:pt idx="3">108.36540836652195</cx:pt>
          <cx:pt idx="4">108.77351846262199</cx:pt>
          <cx:pt idx="5">107.47573891146038</cx:pt>
          <cx:pt idx="6">105.47627560008483</cx:pt>
          <cx:pt idx="7">108.75979791876576</cx:pt>
          <cx:pt idx="8">111.51021229499949</cx:pt>
          <cx:pt idx="9">104.05463884199675</cx:pt>
          <cx:pt idx="10">102.71657108361003</cx:pt>
          <cx:pt idx="11">102.6054865337521</cx:pt>
          <cx:pt idx="12">102.77057983469138</cx:pt>
          <cx:pt idx="13">102.05517553062123</cx:pt>
          <cx:pt idx="14">103.52267153897023</cx:pt>
          <cx:pt idx="15">100</cx:pt>
          <cx:pt idx="16">97.680203055730757</cx:pt>
          <cx:pt idx="17">95.139600591276533</cx:pt>
          <cx:pt idx="18">118.51830147184737</cx:pt>
          <cx:pt idx="19">115.32609772407918</cx:pt>
          <cx:pt idx="20">116.77629554855002</cx:pt>
          <cx:pt idx="21">112.6909821649797</cx:pt>
          <cx:pt idx="22">110.20557710593441</cx:pt>
          <cx:pt idx="23">114.77689553409165</cx:pt>
          <cx:pt idx="24">109.81817723914145</cx:pt>
          <cx:pt idx="25">112.62908347734981</cx:pt>
          <cx:pt idx="26">112.10383645322004</cx:pt>
          <cx:pt idx="27">112.29306203021633</cx:pt>
          <cx:pt idx="28">112.22974140992777</cx:pt>
          <cx:pt idx="29">107.8805698691739</cx:pt>
          <cx:pt idx="30">106.90787620641903</cx:pt>
          <cx:pt idx="31">106.61244334142947</cx:pt>
          <cx:pt idx="32">109.6535322957544</cx:pt>
          <cx:pt idx="33">106.92236323486388</cx:pt>
          <cx:pt idx="34">103.52292940375543</cx:pt>
          <cx:pt idx="35">103.48576304745427</cx:pt>
          <cx:pt idx="36">114.42800125101378</cx:pt>
          <cx:pt idx="37">114.76735970294449</cx:pt>
          <cx:pt idx="38">115.501107707119</cx:pt>
          <cx:pt idx="39">113.74928434715237</cx:pt>
          <cx:pt idx="40">113.9953717677835</cx:pt>
          <cx:pt idx="41">113.62087844642181</cx:pt>
          <cx:pt idx="42">110.67671457967162</cx:pt>
          <cx:pt idx="43">109.48787604386759</cx:pt>
          <cx:pt idx="44">109.18603481235539</cx:pt>
          <cx:pt idx="45">109.54857702325336</cx:pt>
          <cx:pt idx="46">108.57636091772211</cx:pt>
          <cx:pt idx="47">108.92443907837813</cx:pt>
          <cx:pt idx="48">105.93621088640708</cx:pt>
          <cx:pt idx="49">109.18603481235539</cx:pt>
          <cx:pt idx="50">105.32952599924994</cx:pt>
          <cx:pt idx="51">107.02283931985109</cx:pt>
          <cx:pt idx="52">100.99124092456819</cx:pt>
          <cx:pt idx="53">98.299627729147787</cx:pt>
        </cx:lvl>
      </cx:numDim>
    </cx:data>
  </cx:chartData>
  <cx:chart>
    <cx:title pos="t" align="ctr" overlay="0">
      <cx:tx>
        <cx:rich>
          <a:bodyPr rot="0" spcFirstLastPara="1" vertOverflow="ellipsis" vert="horz" wrap="square"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62" b="0" i="0" u="none" strike="noStrike" kern="1200" spc="0" baseline="0" dirty="0" smtClean="0">
                <a:solidFill>
                  <a:prstClr val="black">
                    <a:lumMod val="65000"/>
                    <a:lumOff val="35000"/>
                  </a:prstClr>
                </a:solidFill>
                <a:effectLst/>
                <a:latin typeface="Calibri" panose="020F0502020204030204"/>
              </a:rPr>
              <a:t>Relative Sugar per Acre over Years</a:t>
            </a:r>
            <a:endParaRPr lang="en-US" dirty="0" smtClean="0">
              <a:effectLst/>
            </a:endParaRPr>
          </a:p>
        </cx:rich>
      </cx:tx>
    </cx:title>
    <cx:plotArea>
      <cx:plotAreaRegion>
        <cx:series layoutId="boxWhisker" uniqueId="{131D052A-717D-4ED1-86B4-0B962519F55C}">
          <cx:tx>
            <cx:txData>
              <cx:f>Sheet1!$K$1</cx:f>
              <cx:v>2010</cx:v>
            </cx:txData>
          </cx:tx>
          <cx:dataId val="0"/>
          <cx:layoutPr>
            <cx:statistics quartileMethod="exclusive"/>
          </cx:layoutPr>
        </cx:series>
        <cx:series layoutId="boxWhisker" uniqueId="{A992D8C7-A01E-4CF9-8A47-47BF5AC813C5}">
          <cx:tx>
            <cx:txData>
              <cx:f>Sheet1!$L$1</cx:f>
              <cx:v>2011</cx:v>
            </cx:txData>
          </cx:tx>
          <cx:dataId val="1"/>
          <cx:layoutPr>
            <cx:statistics quartileMethod="exclusive"/>
          </cx:layoutPr>
        </cx:series>
        <cx:series layoutId="boxWhisker" uniqueId="{D9FB7F2E-253F-4415-9EB1-86533FA1438E}">
          <cx:tx>
            <cx:txData>
              <cx:f>Sheet1!$M$1</cx:f>
              <cx:v>2012</cx:v>
            </cx:txData>
          </cx:tx>
          <cx:dataId val="2"/>
          <cx:layoutPr>
            <cx:statistics quartileMethod="exclusive"/>
          </cx:layoutPr>
        </cx:series>
        <cx:series layoutId="boxWhisker" uniqueId="{183B73EE-81B6-414D-994B-2BB1EDCF70FF}">
          <cx:tx>
            <cx:txData>
              <cx:f>Sheet1!$N$1</cx:f>
              <cx:v>2013</cx:v>
            </cx:txData>
          </cx:tx>
          <cx:dataId val="3"/>
          <cx:layoutPr>
            <cx:statistics quartileMethod="exclusive"/>
          </cx:layoutPr>
        </cx:series>
        <cx:series layoutId="boxWhisker" uniqueId="{6EF7F1C7-C62F-4FB3-836D-E5595D627C8E}">
          <cx:tx>
            <cx:txData>
              <cx:f>Sheet1!$O$1</cx:f>
              <cx:v>2014</cx:v>
            </cx:txData>
          </cx:tx>
          <cx:dataId val="4"/>
          <cx:layoutPr>
            <cx:statistics quartileMethod="exclusive"/>
          </cx:layoutPr>
        </cx:series>
        <cx:series layoutId="boxWhisker" uniqueId="{3CC052B9-C3D3-48AE-8505-DD477847CADE}">
          <cx:tx>
            <cx:txData>
              <cx:f>Sheet1!$P$1</cx:f>
              <cx:v>2015</cx:v>
            </cx:txData>
          </cx:tx>
          <cx:dataId val="5"/>
          <cx:layoutPr>
            <cx:statistics quartileMethod="exclusive"/>
          </cx:layoutPr>
        </cx:series>
        <cx:series layoutId="boxWhisker" uniqueId="{18A32F61-32BF-492A-BC75-441A5DA12B6F}">
          <cx:tx>
            <cx:txData>
              <cx:f>Sheet1!$Q$1</cx:f>
              <cx:v>2016</cx:v>
            </cx:txData>
          </cx:tx>
          <cx:dataId val="6"/>
          <cx:layoutPr>
            <cx:statistics quartileMethod="exclusive"/>
          </cx:layoutPr>
        </cx:series>
        <cx:series layoutId="boxWhisker" uniqueId="{DA3942D5-5D49-424E-873F-F53F8D35BE76}">
          <cx:tx>
            <cx:txData>
              <cx:f>Sheet1!$R$1</cx:f>
              <cx:v>2017</cx:v>
            </cx:txData>
          </cx:tx>
          <cx:dataId val="7"/>
          <cx:layoutPr>
            <cx:statistics quartileMethod="exclusive"/>
          </cx:layoutPr>
        </cx:series>
        <cx:series layoutId="boxWhisker" uniqueId="{EFF018C8-1C5A-4266-9602-7BBE2E6428E2}">
          <cx:tx>
            <cx:txData>
              <cx:f>Sheet1!$S$1</cx:f>
              <cx:v>2018</cx:v>
            </cx:txData>
          </cx:tx>
          <cx:dataId val="8"/>
          <cx:layoutPr>
            <cx:statistics quartileMethod="exclusive"/>
          </cx:layoutPr>
        </cx:series>
      </cx:plotAreaRegion>
      <cx:axis id="0" hidden="1">
        <cx:catScaling gapWidth="0.150000006"/>
        <cx:tickLabels/>
      </cx:axis>
      <cx:axis id="1">
        <cx:valScaling max="120" min="80"/>
        <cx:title>
          <cx:tx>
            <cx:rich>
              <a:bodyPr spcFirstLastPara="1" vertOverflow="ellipsis" wrap="squar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97" b="0" i="0" u="none" strike="noStrike" baseline="0" dirty="0" smtClean="0">
                    <a:solidFill>
                      <a:prstClr val="black">
                        <a:lumMod val="65000"/>
                        <a:lumOff val="35000"/>
                      </a:prstClr>
                    </a:solidFill>
                    <a:effectLst/>
                    <a:latin typeface="Calibri" panose="020F0502020204030204"/>
                  </a:rPr>
                  <a:t>RSA relative to common commercial hybrid</a:t>
                </a:r>
                <a:endParaRPr lang="en-US" dirty="0" smtClean="0">
                  <a:effectLst/>
                </a:endParaRPr>
              </a:p>
            </cx:rich>
          </cx:tx>
        </cx:title>
        <cx:majorGridlines/>
        <cx:tickLabels/>
        <cx:numFmt formatCode="#,##0" sourceLinked="0"/>
      </cx:axis>
    </cx:plotArea>
    <cx:legend pos="r" align="ctr" overlay="0">
      <cx:txPr>
        <a:bodyPr spcFirstLastPara="1" vertOverflow="ellipsis" wrap="square" lIns="0" tIns="0" rIns="0" bIns="0" anchor="ctr" anchorCtr="1"/>
        <a:lstStyle/>
        <a:p>
          <a:pPr>
            <a:defRPr/>
          </a:pPr>
          <a:endParaRPr lang="en-US"/>
        </a:p>
      </cx:txPr>
    </cx:legend>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bodyPr rot="-60000000" vert="horz"/>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a:solidFill>
          <a:schemeClr val="tx1">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bodyPr rot="-60000000" vert="horz"/>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rot="0" vert="horz"/>
  </cs:title>
  <cs:trendline>
    <cs:lnRef idx="0"/>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bodyPr rot="-60000000" vert="horz"/>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1F8C9-B5C3-4135-9B2E-DD33493F3F2E}" type="datetimeFigureOut">
              <a:rPr lang="en-US" smtClean="0"/>
              <a:t>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419B2-8B58-4B62-8518-5C10B1C64631}" type="slidenum">
              <a:rPr lang="en-US" smtClean="0"/>
              <a:t>‹#›</a:t>
            </a:fld>
            <a:endParaRPr lang="en-US"/>
          </a:p>
        </p:txBody>
      </p:sp>
    </p:spTree>
    <p:extLst>
      <p:ext uri="{BB962C8B-B14F-4D97-AF65-F5344CB8AC3E}">
        <p14:creationId xmlns:p14="http://schemas.microsoft.com/office/powerpoint/2010/main" val="62687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510A4-E2EA-874F-B7A1-CEB0E273FEE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65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165225"/>
            <a:ext cx="5591175" cy="3146425"/>
          </a:xfrm>
        </p:spPr>
      </p:sp>
      <p:sp>
        <p:nvSpPr>
          <p:cNvPr id="3" name="Notes Placeholder 2"/>
          <p:cNvSpPr>
            <a:spLocks noGrp="1"/>
          </p:cNvSpPr>
          <p:nvPr>
            <p:ph type="body" idx="1"/>
          </p:nvPr>
        </p:nvSpPr>
        <p:spPr/>
        <p:txBody>
          <a:bodyPr/>
          <a:lstStyle/>
          <a:p>
            <a:pPr lvl="1">
              <a:spcBef>
                <a:spcPct val="75000"/>
              </a:spcBef>
            </a:pPr>
            <a:r>
              <a:rPr lang="en-US" sz="1200" b="1" dirty="0"/>
              <a:t>In the early 90’s the best resistant variety commercially available in the MI_OH growing area was Beta 5639, a triploid with exceptional Cercospora resistance .  Even in the very high infestation area of Ohio this triploid variety had few spots while the rest of the hybrids showed moderate to high symptoms.  But the only place this resistant variety sold was in this area of Ohio due to the lack of performance under lighter Cercospora infestations.</a:t>
            </a:r>
            <a:r>
              <a:rPr lang="en-US" sz="1600" b="1" dirty="0"/>
              <a:t> By using the methodology of the USDA for field evaluations, especially key to their success was the possibility of artificial inoculation with irrigation, the selection for resistant material was successful</a:t>
            </a:r>
          </a:p>
          <a:p>
            <a:pPr lvl="1">
              <a:spcBef>
                <a:spcPct val="75000"/>
              </a:spcBef>
            </a:pPr>
            <a:r>
              <a:rPr lang="en-US" sz="1600" b="1" dirty="0"/>
              <a:t>Several good sources of high resistance found in the USDA germplasm - FC506, SP69550, EL45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
        <p:nvSpPr>
          <p:cNvPr id="4" name="Slide Number Placeholder 3"/>
          <p:cNvSpPr>
            <a:spLocks noGrp="1"/>
          </p:cNvSpPr>
          <p:nvPr>
            <p:ph type="sldNum" sz="quarter" idx="10"/>
          </p:nvPr>
        </p:nvSpPr>
        <p:spPr/>
        <p:txBody>
          <a:bodyPr/>
          <a:lstStyle/>
          <a:p>
            <a:fld id="{BF159699-2E12-424C-B49F-CC8A752436DE}" type="slidenum">
              <a:rPr lang="en-US" smtClean="0"/>
              <a:t>7</a:t>
            </a:fld>
            <a:endParaRPr lang="en-US" dirty="0"/>
          </a:p>
        </p:txBody>
      </p:sp>
    </p:spTree>
    <p:extLst>
      <p:ext uri="{BB962C8B-B14F-4D97-AF65-F5344CB8AC3E}">
        <p14:creationId xmlns:p14="http://schemas.microsoft.com/office/powerpoint/2010/main" val="386369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165225"/>
            <a:ext cx="5591175" cy="3146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What</a:t>
            </a:r>
            <a:r>
              <a:rPr lang="de-DE" dirty="0"/>
              <a:t> </a:t>
            </a:r>
            <a:r>
              <a:rPr lang="de-DE" dirty="0" err="1"/>
              <a:t>is</a:t>
            </a:r>
            <a:r>
              <a:rPr lang="de-DE" dirty="0"/>
              <a:t> </a:t>
            </a:r>
            <a:r>
              <a:rPr lang="de-DE" dirty="0" err="1"/>
              <a:t>the</a:t>
            </a:r>
            <a:r>
              <a:rPr lang="de-DE" dirty="0"/>
              <a:t> </a:t>
            </a:r>
            <a:r>
              <a:rPr lang="de-DE" dirty="0" err="1"/>
              <a:t>benefit</a:t>
            </a:r>
            <a:r>
              <a:rPr lang="de-DE" dirty="0"/>
              <a:t> </a:t>
            </a:r>
            <a:r>
              <a:rPr lang="de-DE" dirty="0" err="1"/>
              <a:t>of</a:t>
            </a:r>
            <a:r>
              <a:rPr lang="de-DE" dirty="0"/>
              <a:t> American </a:t>
            </a:r>
            <a:r>
              <a:rPr lang="de-DE" dirty="0" err="1"/>
              <a:t>breeding</a:t>
            </a:r>
            <a:r>
              <a:rPr lang="de-DE" dirty="0"/>
              <a:t> </a:t>
            </a:r>
            <a:r>
              <a:rPr lang="de-DE" dirty="0" err="1"/>
              <a:t>for</a:t>
            </a:r>
            <a:r>
              <a:rPr lang="de-DE" dirty="0"/>
              <a:t> Europe</a:t>
            </a:r>
          </a:p>
          <a:p>
            <a:endParaRPr lang="en-US" dirty="0"/>
          </a:p>
        </p:txBody>
      </p:sp>
      <p:sp>
        <p:nvSpPr>
          <p:cNvPr id="4" name="Slide Number Placeholder 3"/>
          <p:cNvSpPr>
            <a:spLocks noGrp="1"/>
          </p:cNvSpPr>
          <p:nvPr>
            <p:ph type="sldNum" sz="quarter" idx="10"/>
          </p:nvPr>
        </p:nvSpPr>
        <p:spPr/>
        <p:txBody>
          <a:bodyPr/>
          <a:lstStyle/>
          <a:p>
            <a:fld id="{6955CB93-6B2B-4091-A55E-4AA5589E210E}" type="slidenum">
              <a:rPr lang="en-US" smtClean="0"/>
              <a:t>15</a:t>
            </a:fld>
            <a:endParaRPr lang="en-US" dirty="0"/>
          </a:p>
        </p:txBody>
      </p:sp>
    </p:spTree>
    <p:extLst>
      <p:ext uri="{BB962C8B-B14F-4D97-AF65-F5344CB8AC3E}">
        <p14:creationId xmlns:p14="http://schemas.microsoft.com/office/powerpoint/2010/main" val="70545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165225"/>
            <a:ext cx="5591175" cy="31464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5CB93-6B2B-4091-A55E-4AA5589E210E}" type="slidenum">
              <a:rPr lang="en-US" smtClean="0"/>
              <a:t>16</a:t>
            </a:fld>
            <a:endParaRPr lang="en-US" dirty="0"/>
          </a:p>
        </p:txBody>
      </p:sp>
    </p:spTree>
    <p:extLst>
      <p:ext uri="{BB962C8B-B14F-4D97-AF65-F5344CB8AC3E}">
        <p14:creationId xmlns:p14="http://schemas.microsoft.com/office/powerpoint/2010/main" val="2622657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165225"/>
            <a:ext cx="5591175" cy="31464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5CB93-6B2B-4091-A55E-4AA5589E210E}" type="slidenum">
              <a:rPr lang="en-US" smtClean="0"/>
              <a:t>17</a:t>
            </a:fld>
            <a:endParaRPr lang="en-US" dirty="0"/>
          </a:p>
        </p:txBody>
      </p:sp>
    </p:spTree>
    <p:extLst>
      <p:ext uri="{BB962C8B-B14F-4D97-AF65-F5344CB8AC3E}">
        <p14:creationId xmlns:p14="http://schemas.microsoft.com/office/powerpoint/2010/main" val="1611293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170F23-C8AE-4A23-A9C4-B21B2C5613BA}"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307562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70F23-C8AE-4A23-A9C4-B21B2C5613BA}"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247527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70F23-C8AE-4A23-A9C4-B21B2C5613BA}"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27368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5" name="Footer Placeholder 4"/>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6" name="Slide Number Placeholder 5"/>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1551978082"/>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36524"/>
            <a:ext cx="12104913" cy="6858000"/>
          </a:xfrm>
          <a:prstGeom prst="rect">
            <a:avLst/>
          </a:prstGeom>
        </p:spPr>
      </p:pic>
      <p:sp>
        <p:nvSpPr>
          <p:cNvPr id="2" name="Title 1"/>
          <p:cNvSpPr>
            <a:spLocks noGrp="1"/>
          </p:cNvSpPr>
          <p:nvPr>
            <p:ph type="title"/>
          </p:nvPr>
        </p:nvSpPr>
        <p:spPr>
          <a:xfrm>
            <a:off x="1219200" y="1709742"/>
            <a:ext cx="9669517" cy="2852737"/>
          </a:xfrm>
        </p:spPr>
        <p:txBody>
          <a:bodyPr anchor="b"/>
          <a:lstStyle>
            <a:lvl1pPr algn="ctr">
              <a:defRPr sz="45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19200" y="4589467"/>
            <a:ext cx="9669517" cy="1500187"/>
          </a:xfrm>
        </p:spPr>
        <p:txBody>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1251980"/>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66" y="63062"/>
            <a:ext cx="12017828" cy="6858000"/>
          </a:xfrm>
          <a:prstGeom prst="rect">
            <a:avLst/>
          </a:prstGeom>
        </p:spPr>
      </p:pic>
      <p:sp>
        <p:nvSpPr>
          <p:cNvPr id="2" name="Title 1"/>
          <p:cNvSpPr>
            <a:spLocks noGrp="1"/>
          </p:cNvSpPr>
          <p:nvPr>
            <p:ph type="title"/>
          </p:nvPr>
        </p:nvSpPr>
        <p:spPr>
          <a:xfrm>
            <a:off x="2792792" y="176441"/>
            <a:ext cx="9291101" cy="905086"/>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6" name="Slide Number Placeholder 5"/>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407490432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95" y="87085"/>
            <a:ext cx="12017828" cy="6858000"/>
          </a:xfrm>
          <a:prstGeom prst="rect">
            <a:avLst/>
          </a:prstGeom>
        </p:spPr>
      </p:pic>
      <p:sp>
        <p:nvSpPr>
          <p:cNvPr id="2" name="Title 1"/>
          <p:cNvSpPr>
            <a:spLocks noGrp="1"/>
          </p:cNvSpPr>
          <p:nvPr>
            <p:ph type="title"/>
          </p:nvPr>
        </p:nvSpPr>
        <p:spPr>
          <a:xfrm>
            <a:off x="2734735" y="1"/>
            <a:ext cx="9446380" cy="1144588"/>
          </a:xfrm>
        </p:spPr>
        <p:txBody>
          <a:bodyPr/>
          <a:lstStyle>
            <a:lvl1pPr algn="ct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7" name="Slide Number Placeholder 6"/>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547194204"/>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8" name="Footer Placeholder 7"/>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9" name="Slide Number Placeholder 8"/>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3884996388"/>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4" name="Footer Placeholder 3"/>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5" name="Slide Number Placeholder 4"/>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322339174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3" name="Footer Placeholder 2"/>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4" name="Slide Number Placeholder 3"/>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2540965539"/>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6" name="Footer Placeholder 5"/>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7" name="Slide Number Placeholder 6"/>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400045781"/>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70F23-C8AE-4A23-A9C4-B21B2C5613BA}" type="datetimeFigureOut">
              <a:rPr lang="en-US" smtClean="0"/>
              <a:t>2/20/2019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49E9D1-1758-484D-9BB2-20F2A4DA2BB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65" y="63062"/>
            <a:ext cx="12017828" cy="6858000"/>
          </a:xfrm>
          <a:prstGeom prst="rect">
            <a:avLst/>
          </a:prstGeom>
        </p:spPr>
      </p:pic>
    </p:spTree>
    <p:extLst>
      <p:ext uri="{BB962C8B-B14F-4D97-AF65-F5344CB8AC3E}">
        <p14:creationId xmlns:p14="http://schemas.microsoft.com/office/powerpoint/2010/main" val="201136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6" name="Footer Placeholder 5"/>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7" name="Slide Number Placeholder 6"/>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3419970350"/>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5" name="Footer Placeholder 4"/>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6" name="Slide Number Placeholder 5"/>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705828611"/>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843CF-4481-413B-BBC7-CFC21C39F5D8}" type="datetime1">
              <a:rPr lang="en-US" noProof="0" smtClean="0"/>
              <a:t>2/20/2019</a:t>
            </a:fld>
            <a:endParaRPr lang="en-GB" noProof="0" dirty="0"/>
          </a:p>
        </p:txBody>
      </p:sp>
      <p:sp>
        <p:nvSpPr>
          <p:cNvPr id="5" name="Footer Placeholder 4"/>
          <p:cNvSpPr>
            <a:spLocks noGrp="1"/>
          </p:cNvSpPr>
          <p:nvPr>
            <p:ph type="ftr" sz="quarter" idx="11"/>
          </p:nvPr>
        </p:nvSpPr>
        <p:spPr/>
        <p:txBody>
          <a:bodyPr/>
          <a:lstStyle/>
          <a:p>
            <a:r>
              <a:rPr lang="en-US" noProof="0" smtClean="0"/>
              <a:t>HT2 project: yield trial results | confidential</a:t>
            </a:r>
            <a:endParaRPr lang="en-GB" noProof="0" dirty="0"/>
          </a:p>
        </p:txBody>
      </p:sp>
      <p:sp>
        <p:nvSpPr>
          <p:cNvPr id="6" name="Slide Number Placeholder 5"/>
          <p:cNvSpPr>
            <a:spLocks noGrp="1"/>
          </p:cNvSpPr>
          <p:nvPr>
            <p:ph type="sldNum" sz="quarter" idx="12"/>
          </p:nvPr>
        </p:nvSpPr>
        <p:spPr/>
        <p:txBody>
          <a:body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3701993685"/>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36524"/>
            <a:ext cx="12104913" cy="6858000"/>
          </a:xfrm>
          <a:prstGeom prst="rect">
            <a:avLst/>
          </a:prstGeom>
        </p:spPr>
      </p:pic>
    </p:spTree>
    <p:extLst>
      <p:ext uri="{BB962C8B-B14F-4D97-AF65-F5344CB8AC3E}">
        <p14:creationId xmlns:p14="http://schemas.microsoft.com/office/powerpoint/2010/main" val="179904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170F23-C8AE-4A23-A9C4-B21B2C5613BA}"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49E9D1-1758-484D-9BB2-20F2A4DA2B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94" y="87085"/>
            <a:ext cx="12017828" cy="6858000"/>
          </a:xfrm>
          <a:prstGeom prst="rect">
            <a:avLst/>
          </a:prstGeom>
        </p:spPr>
      </p:pic>
    </p:spTree>
    <p:extLst>
      <p:ext uri="{BB962C8B-B14F-4D97-AF65-F5344CB8AC3E}">
        <p14:creationId xmlns:p14="http://schemas.microsoft.com/office/powerpoint/2010/main" val="402844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170F23-C8AE-4A23-A9C4-B21B2C5613BA}" type="datetimeFigureOut">
              <a:rPr lang="en-US" smtClean="0"/>
              <a:t>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524722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170F23-C8AE-4A23-A9C4-B21B2C5613BA}" type="datetimeFigureOut">
              <a:rPr lang="en-US" smtClean="0"/>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304970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0F23-C8AE-4A23-A9C4-B21B2C5613BA}" type="datetimeFigureOut">
              <a:rPr lang="en-US" smtClean="0"/>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358910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170F23-C8AE-4A23-A9C4-B21B2C5613BA}"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97628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170F23-C8AE-4A23-A9C4-B21B2C5613BA}" type="datetimeFigureOut">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9E9D1-1758-484D-9BB2-20F2A4DA2BB8}" type="slidenum">
              <a:rPr lang="en-US" smtClean="0"/>
              <a:t>‹#›</a:t>
            </a:fld>
            <a:endParaRPr lang="en-US"/>
          </a:p>
        </p:txBody>
      </p:sp>
    </p:spTree>
    <p:extLst>
      <p:ext uri="{BB962C8B-B14F-4D97-AF65-F5344CB8AC3E}">
        <p14:creationId xmlns:p14="http://schemas.microsoft.com/office/powerpoint/2010/main" val="344796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0F23-C8AE-4A23-A9C4-B21B2C5613BA}" type="datetimeFigureOut">
              <a:rPr lang="en-US" smtClean="0"/>
              <a:t>2/20/2019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9E9D1-1758-484D-9BB2-20F2A4DA2BB8}"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086" y="0"/>
            <a:ext cx="12017828" cy="6858000"/>
          </a:xfrm>
          <a:prstGeom prst="rect">
            <a:avLst/>
          </a:prstGeom>
        </p:spPr>
      </p:pic>
    </p:spTree>
    <p:extLst>
      <p:ext uri="{BB962C8B-B14F-4D97-AF65-F5344CB8AC3E}">
        <p14:creationId xmlns:p14="http://schemas.microsoft.com/office/powerpoint/2010/main" val="22577421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087" y="0"/>
            <a:ext cx="12017828" cy="6858000"/>
          </a:xfrm>
          <a:prstGeom prst="rect">
            <a:avLst/>
          </a:prstGeom>
        </p:spPr>
      </p:pic>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A843CF-4481-413B-BBC7-CFC21C39F5D8}" type="datetime1">
              <a:rPr lang="en-US" noProof="0" smtClean="0"/>
              <a:t>2/20/2019</a:t>
            </a:fld>
            <a:endParaRPr lang="en-GB" noProof="0"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smtClean="0"/>
              <a:t>HT2 project: yield trial results | confidential</a:t>
            </a:r>
            <a:endParaRPr lang="en-GB" noProof="0" dirty="0"/>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37DF20-EDB0-4B2C-BB00-AEF0D14163FC}" type="slidenum">
              <a:rPr lang="en-GB" noProof="0" smtClean="0"/>
              <a:pPr/>
              <a:t>‹#›</a:t>
            </a:fld>
            <a:endParaRPr lang="en-GB" noProof="0" dirty="0"/>
          </a:p>
        </p:txBody>
      </p:sp>
    </p:spTree>
    <p:extLst>
      <p:ext uri="{BB962C8B-B14F-4D97-AF65-F5344CB8AC3E}">
        <p14:creationId xmlns:p14="http://schemas.microsoft.com/office/powerpoint/2010/main" val="31768083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microsoft.com/office/2014/relationships/chartEx" Target="../charts/chartEx4.xml"/><Relationship Id="rId3" Type="http://schemas.openxmlformats.org/officeDocument/2006/relationships/slideLayout" Target="../slideLayouts/slideLayout15.xml"/><Relationship Id="rId7" Type="http://schemas.openxmlformats.org/officeDocument/2006/relationships/image" Target="../media/image150.png"/><Relationship Id="rId2" Type="http://schemas.openxmlformats.org/officeDocument/2006/relationships/tags" Target="../tags/tag3.xml"/><Relationship Id="rId1" Type="http://schemas.openxmlformats.org/officeDocument/2006/relationships/vmlDrawing" Target="../drawings/vmlDrawing3.vml"/><Relationship Id="rId6" Type="http://schemas.microsoft.com/office/2014/relationships/chartEx" Target="../charts/chartEx3.xml"/><Relationship Id="rId5" Type="http://schemas.openxmlformats.org/officeDocument/2006/relationships/image" Target="../media/image10.emf"/><Relationship Id="rId4" Type="http://schemas.openxmlformats.org/officeDocument/2006/relationships/oleObject" Target="../embeddings/oleObject3.bin"/><Relationship Id="rId9"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microsoft.com/office/2014/relationships/chartEx" Target="../charts/chartEx2.xml"/><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vmlDrawing" Target="../drawings/vmlDrawing2.vml"/><Relationship Id="rId6" Type="http://schemas.microsoft.com/office/2014/relationships/chartEx" Target="../charts/chartEx1.xml"/><Relationship Id="rId5" Type="http://schemas.openxmlformats.org/officeDocument/2006/relationships/image" Target="../media/image10.emf"/><Relationship Id="rId4" Type="http://schemas.openxmlformats.org/officeDocument/2006/relationships/oleObject" Target="../embeddings/oleObject2.bin"/><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2C6C0-D6CD-4305-A9AF-BCE6CB5B650F}"/>
              </a:ext>
            </a:extLst>
          </p:cNvPr>
          <p:cNvPicPr>
            <a:picLocks noChangeAspect="1"/>
          </p:cNvPicPr>
          <p:nvPr/>
        </p:nvPicPr>
        <p:blipFill>
          <a:blip r:embed="rId2"/>
          <a:stretch>
            <a:fillRect/>
          </a:stretch>
        </p:blipFill>
        <p:spPr>
          <a:xfrm>
            <a:off x="1143471" y="798018"/>
            <a:ext cx="9905058" cy="5280204"/>
          </a:xfrm>
          <a:prstGeom prst="rect">
            <a:avLst/>
          </a:prstGeom>
        </p:spPr>
      </p:pic>
      <p:sp>
        <p:nvSpPr>
          <p:cNvPr id="2" name="Title 1">
            <a:extLst>
              <a:ext uri="{FF2B5EF4-FFF2-40B4-BE49-F238E27FC236}">
                <a16:creationId xmlns:a16="http://schemas.microsoft.com/office/drawing/2014/main" id="{ECD88083-ADB5-4B26-88EB-1CCA20A99569}"/>
              </a:ext>
            </a:extLst>
          </p:cNvPr>
          <p:cNvSpPr>
            <a:spLocks noGrp="1"/>
          </p:cNvSpPr>
          <p:nvPr>
            <p:ph type="ctrTitle"/>
          </p:nvPr>
        </p:nvSpPr>
        <p:spPr>
          <a:xfrm>
            <a:off x="2209800" y="1122364"/>
            <a:ext cx="7772400" cy="1547685"/>
          </a:xfrm>
        </p:spPr>
        <p:txBody>
          <a:bodyPr>
            <a:normAutofit fontScale="90000"/>
          </a:bodyPr>
          <a:lstStyle/>
          <a:p>
            <a:pPr>
              <a:spcAft>
                <a:spcPts val="450"/>
              </a:spcAft>
            </a:pPr>
            <a:r>
              <a:rPr lang="en-US" sz="3200" b="1" dirty="0">
                <a:latin typeface="+mn-lt"/>
                <a:cs typeface="Arial" panose="020B0604020202020204" pitchFamily="34" charset="0"/>
              </a:rPr>
              <a:t>Sugar Beet Breeding Progress </a:t>
            </a:r>
            <a:r>
              <a:rPr lang="en-US" sz="3200" b="1" dirty="0" smtClean="0">
                <a:latin typeface="+mn-lt"/>
                <a:cs typeface="Arial" panose="020B0604020202020204" pitchFamily="34" charset="0"/>
              </a:rPr>
              <a:t>Update of </a:t>
            </a:r>
            <a:r>
              <a:rPr lang="en-US" sz="3200" b="1" dirty="0" err="1">
                <a:latin typeface="+mn-lt"/>
                <a:cs typeface="Arial" panose="020B0604020202020204" pitchFamily="34" charset="0"/>
              </a:rPr>
              <a:t>Cercospora</a:t>
            </a:r>
            <a:r>
              <a:rPr lang="en-US" sz="3200" b="1" dirty="0">
                <a:latin typeface="+mn-lt"/>
                <a:cs typeface="Arial" panose="020B0604020202020204" pitchFamily="34" charset="0"/>
              </a:rPr>
              <a:t> </a:t>
            </a:r>
            <a:r>
              <a:rPr lang="en-US" sz="3200" b="1" dirty="0" smtClean="0">
                <a:latin typeface="+mn-lt"/>
                <a:cs typeface="Arial" panose="020B0604020202020204" pitchFamily="34" charset="0"/>
              </a:rPr>
              <a:t>Tolerant </a:t>
            </a:r>
            <a:r>
              <a:rPr lang="en-US" sz="3200" b="1" dirty="0">
                <a:latin typeface="+mn-lt"/>
                <a:cs typeface="Arial" panose="020B0604020202020204" pitchFamily="34" charset="0"/>
              </a:rPr>
              <a:t>Varieties in North America</a:t>
            </a:r>
            <a:r>
              <a:rPr lang="en-US" sz="3200" dirty="0">
                <a:latin typeface="+mn-lt"/>
                <a:cs typeface="Arial" panose="020B0604020202020204" pitchFamily="34" charset="0"/>
              </a:rPr>
              <a:t/>
            </a:r>
            <a:br>
              <a:rPr lang="en-US" sz="3200" dirty="0">
                <a:latin typeface="+mn-lt"/>
                <a:cs typeface="Arial" panose="020B0604020202020204" pitchFamily="34" charset="0"/>
              </a:rPr>
            </a:br>
            <a:r>
              <a:rPr lang="en-US" sz="3200" b="1" dirty="0">
                <a:latin typeface="+mn-lt"/>
                <a:cs typeface="Arial" panose="020B0604020202020204" pitchFamily="34" charset="0"/>
              </a:rPr>
              <a:t>ASSBT Conference, February 27, 2019</a:t>
            </a:r>
            <a:endParaRPr lang="en-US" sz="3200" dirty="0">
              <a:latin typeface="+mn-lt"/>
            </a:endParaRPr>
          </a:p>
        </p:txBody>
      </p:sp>
      <p:sp>
        <p:nvSpPr>
          <p:cNvPr id="3" name="Subtitle 2">
            <a:extLst>
              <a:ext uri="{FF2B5EF4-FFF2-40B4-BE49-F238E27FC236}">
                <a16:creationId xmlns:a16="http://schemas.microsoft.com/office/drawing/2014/main" id="{EF8751F5-9D83-4A4A-B8BC-2E45B6F1FEE8}"/>
              </a:ext>
            </a:extLst>
          </p:cNvPr>
          <p:cNvSpPr>
            <a:spLocks noGrp="1"/>
          </p:cNvSpPr>
          <p:nvPr>
            <p:ph type="subTitle" idx="1"/>
          </p:nvPr>
        </p:nvSpPr>
        <p:spPr>
          <a:xfrm>
            <a:off x="2273808" y="4581144"/>
            <a:ext cx="6363116" cy="960120"/>
          </a:xfrm>
        </p:spPr>
        <p:txBody>
          <a:bodyPr>
            <a:noAutofit/>
          </a:bodyPr>
          <a:lstStyle/>
          <a:p>
            <a:pPr algn="l">
              <a:lnSpc>
                <a:spcPct val="120000"/>
              </a:lnSpc>
            </a:pPr>
            <a:r>
              <a:rPr lang="en-US" sz="1600" b="1" dirty="0">
                <a:cs typeface="Arial" panose="020B0604020202020204" pitchFamily="34" charset="0"/>
              </a:rPr>
              <a:t>JAY MILLER Director of Product Management</a:t>
            </a:r>
            <a:br>
              <a:rPr lang="en-US" sz="1600" b="1" dirty="0">
                <a:cs typeface="Arial" panose="020B0604020202020204" pitchFamily="34" charset="0"/>
              </a:rPr>
            </a:br>
            <a:r>
              <a:rPr lang="en-US" sz="1600" b="1" dirty="0">
                <a:cs typeface="Arial" panose="020B0604020202020204" pitchFamily="34" charset="0"/>
              </a:rPr>
              <a:t>PATRICK O’BOYLE Plant Breeder</a:t>
            </a:r>
            <a:br>
              <a:rPr lang="en-US" sz="1600" b="1" dirty="0">
                <a:cs typeface="Arial" panose="020B0604020202020204" pitchFamily="34" charset="0"/>
              </a:rPr>
            </a:br>
            <a:r>
              <a:rPr lang="en-US" sz="1600" b="1" dirty="0">
                <a:cs typeface="Arial" panose="020B0604020202020204" pitchFamily="34" charset="0"/>
              </a:rPr>
              <a:t>MARGARET REKOSKE Director of </a:t>
            </a:r>
            <a:r>
              <a:rPr lang="en-US" sz="1600" b="1" dirty="0" smtClean="0">
                <a:cs typeface="Arial" panose="020B0604020202020204" pitchFamily="34" charset="0"/>
              </a:rPr>
              <a:t>Breeding and Product Development</a:t>
            </a:r>
            <a:r>
              <a:rPr lang="en-US" sz="1600" b="1" dirty="0">
                <a:cs typeface="Arial" panose="020B0604020202020204" pitchFamily="34" charset="0"/>
              </a:rPr>
              <a:t/>
            </a:r>
            <a:br>
              <a:rPr lang="en-US" sz="1600" b="1" dirty="0">
                <a:cs typeface="Arial" panose="020B0604020202020204" pitchFamily="34" charset="0"/>
              </a:rPr>
            </a:br>
            <a:endParaRPr lang="en-US" sz="1600" dirty="0"/>
          </a:p>
        </p:txBody>
      </p:sp>
    </p:spTree>
    <p:extLst>
      <p:ext uri="{BB962C8B-B14F-4D97-AF65-F5344CB8AC3E}">
        <p14:creationId xmlns:p14="http://schemas.microsoft.com/office/powerpoint/2010/main" val="1604377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8206" y="1736302"/>
            <a:ext cx="5203480" cy="4718409"/>
          </a:xfrm>
          <a:prstGeom prst="rect">
            <a:avLst/>
          </a:prstGeom>
        </p:spPr>
      </p:pic>
      <p:pic>
        <p:nvPicPr>
          <p:cNvPr id="4" name="Picture 3"/>
          <p:cNvPicPr>
            <a:picLocks noChangeAspect="1"/>
          </p:cNvPicPr>
          <p:nvPr/>
        </p:nvPicPr>
        <p:blipFill>
          <a:blip r:embed="rId3"/>
          <a:stretch>
            <a:fillRect/>
          </a:stretch>
        </p:blipFill>
        <p:spPr>
          <a:xfrm>
            <a:off x="5838606" y="1735837"/>
            <a:ext cx="5796140" cy="4693940"/>
          </a:xfrm>
          <a:prstGeom prst="rect">
            <a:avLst/>
          </a:prstGeom>
        </p:spPr>
      </p:pic>
      <p:sp>
        <p:nvSpPr>
          <p:cNvPr id="5" name="Title 7">
            <a:extLst>
              <a:ext uri="{FF2B5EF4-FFF2-40B4-BE49-F238E27FC236}">
                <a16:creationId xmlns:a16="http://schemas.microsoft.com/office/drawing/2014/main" id="{15189A00-44F9-4541-B9C2-13F67FC39617}"/>
              </a:ext>
            </a:extLst>
          </p:cNvPr>
          <p:cNvSpPr txBox="1">
            <a:spLocks/>
          </p:cNvSpPr>
          <p:nvPr/>
        </p:nvSpPr>
        <p:spPr>
          <a:xfrm>
            <a:off x="1981200" y="37864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p:sp>
        <p:nvSpPr>
          <p:cNvPr id="2" name="Title 1"/>
          <p:cNvSpPr>
            <a:spLocks noGrp="1"/>
          </p:cNvSpPr>
          <p:nvPr>
            <p:ph type="title"/>
          </p:nvPr>
        </p:nvSpPr>
        <p:spPr>
          <a:xfrm>
            <a:off x="2718262" y="207819"/>
            <a:ext cx="9310254" cy="756458"/>
          </a:xfrm>
        </p:spPr>
        <p:txBody>
          <a:bodyPr>
            <a:normAutofit/>
          </a:bodyPr>
          <a:lstStyle/>
          <a:p>
            <a:pPr algn="ctr"/>
            <a:r>
              <a:rPr lang="en-US" sz="4000" dirty="0" smtClean="0">
                <a:solidFill>
                  <a:schemeClr val="bg1"/>
                </a:solidFill>
                <a:latin typeface="+mn-lt"/>
              </a:rPr>
              <a:t>Last 6 Years </a:t>
            </a:r>
            <a:r>
              <a:rPr lang="en-US" sz="4000" dirty="0" err="1" smtClean="0">
                <a:solidFill>
                  <a:schemeClr val="bg1"/>
                </a:solidFill>
                <a:latin typeface="+mn-lt"/>
              </a:rPr>
              <a:t>Minn-Dak</a:t>
            </a:r>
            <a:r>
              <a:rPr lang="en-US" sz="4000" dirty="0" smtClean="0">
                <a:solidFill>
                  <a:schemeClr val="bg1"/>
                </a:solidFill>
                <a:latin typeface="+mn-lt"/>
              </a:rPr>
              <a:t> OVT Results*</a:t>
            </a:r>
            <a:endParaRPr lang="en-US" sz="4000" dirty="0">
              <a:solidFill>
                <a:schemeClr val="bg1"/>
              </a:solidFill>
              <a:latin typeface="+mn-lt"/>
            </a:endParaRPr>
          </a:p>
        </p:txBody>
      </p:sp>
      <p:sp>
        <p:nvSpPr>
          <p:cNvPr id="6" name="Textplatzhalter 5">
            <a:extLst>
              <a:ext uri="{FF2B5EF4-FFF2-40B4-BE49-F238E27FC236}">
                <a16:creationId xmlns:a16="http://schemas.microsoft.com/office/drawing/2014/main" id="{81BCD86D-D3FD-4D1C-BDAC-FC6AC5F83348}"/>
              </a:ext>
            </a:extLst>
          </p:cNvPr>
          <p:cNvSpPr>
            <a:spLocks noGrp="1"/>
          </p:cNvSpPr>
          <p:nvPr>
            <p:ph type="body" sz="quarter" idx="4294967295"/>
          </p:nvPr>
        </p:nvSpPr>
        <p:spPr>
          <a:xfrm>
            <a:off x="3089946" y="1273838"/>
            <a:ext cx="6281738" cy="474663"/>
          </a:xfrm>
        </p:spPr>
        <p:txBody>
          <a:bodyPr>
            <a:normAutofit lnSpcReduction="10000"/>
          </a:bodyPr>
          <a:lstStyle/>
          <a:p>
            <a:pPr marL="0" indent="0" algn="ctr">
              <a:buNone/>
            </a:pPr>
            <a:r>
              <a:rPr lang="de-DE" dirty="0" smtClean="0"/>
              <a:t>Cercospora Score versus Financial Income</a:t>
            </a:r>
            <a:endParaRPr lang="de-DE" dirty="0"/>
          </a:p>
        </p:txBody>
      </p:sp>
      <p:sp>
        <p:nvSpPr>
          <p:cNvPr id="3" name="TextBox 2"/>
          <p:cNvSpPr txBox="1"/>
          <p:nvPr/>
        </p:nvSpPr>
        <p:spPr>
          <a:xfrm>
            <a:off x="2626820" y="2101324"/>
            <a:ext cx="1677832" cy="369332"/>
          </a:xfrm>
          <a:prstGeom prst="rect">
            <a:avLst/>
          </a:prstGeom>
          <a:noFill/>
        </p:spPr>
        <p:txBody>
          <a:bodyPr wrap="none" rtlCol="0">
            <a:spAutoFit/>
          </a:bodyPr>
          <a:lstStyle/>
          <a:p>
            <a:r>
              <a:rPr lang="en-US" dirty="0" smtClean="0"/>
              <a:t>2013-14 Results</a:t>
            </a:r>
            <a:endParaRPr lang="en-US" dirty="0"/>
          </a:p>
        </p:txBody>
      </p:sp>
      <p:sp>
        <p:nvSpPr>
          <p:cNvPr id="8" name="TextBox 7"/>
          <p:cNvSpPr txBox="1"/>
          <p:nvPr/>
        </p:nvSpPr>
        <p:spPr>
          <a:xfrm>
            <a:off x="8175320" y="2101324"/>
            <a:ext cx="1677832" cy="369332"/>
          </a:xfrm>
          <a:prstGeom prst="rect">
            <a:avLst/>
          </a:prstGeom>
          <a:noFill/>
        </p:spPr>
        <p:txBody>
          <a:bodyPr wrap="none" rtlCol="0">
            <a:spAutoFit/>
          </a:bodyPr>
          <a:lstStyle/>
          <a:p>
            <a:r>
              <a:rPr lang="en-US" dirty="0" smtClean="0"/>
              <a:t>2015-18 Results</a:t>
            </a:r>
            <a:endParaRPr lang="en-US" dirty="0"/>
          </a:p>
        </p:txBody>
      </p:sp>
      <p:sp>
        <p:nvSpPr>
          <p:cNvPr id="10" name="Rectangle 9"/>
          <p:cNvSpPr/>
          <p:nvPr/>
        </p:nvSpPr>
        <p:spPr>
          <a:xfrm>
            <a:off x="8057806" y="6479650"/>
            <a:ext cx="3588328" cy="230832"/>
          </a:xfrm>
          <a:prstGeom prst="rect">
            <a:avLst/>
          </a:prstGeom>
        </p:spPr>
        <p:txBody>
          <a:bodyPr wrap="square">
            <a:spAutoFit/>
          </a:bodyPr>
          <a:lstStyle/>
          <a:p>
            <a:r>
              <a:rPr lang="en-US" sz="900" dirty="0"/>
              <a:t>*Data used with permission from </a:t>
            </a:r>
            <a:r>
              <a:rPr lang="en-US" sz="900" dirty="0" err="1" smtClean="0"/>
              <a:t>Minn-Dak</a:t>
            </a:r>
            <a:r>
              <a:rPr lang="en-US" sz="900" dirty="0" smtClean="0"/>
              <a:t> Farmers </a:t>
            </a:r>
            <a:r>
              <a:rPr lang="en-US" sz="900" dirty="0"/>
              <a:t>Cooperative</a:t>
            </a:r>
          </a:p>
        </p:txBody>
      </p:sp>
    </p:spTree>
    <p:extLst>
      <p:ext uri="{BB962C8B-B14F-4D97-AF65-F5344CB8AC3E}">
        <p14:creationId xmlns:p14="http://schemas.microsoft.com/office/powerpoint/2010/main" val="2206825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ight Arrow 53"/>
          <p:cNvSpPr/>
          <p:nvPr/>
        </p:nvSpPr>
        <p:spPr>
          <a:xfrm>
            <a:off x="7872153" y="2388375"/>
            <a:ext cx="2511718" cy="476196"/>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Introgression of H7-1</a:t>
            </a:r>
          </a:p>
        </p:txBody>
      </p:sp>
      <p:sp>
        <p:nvSpPr>
          <p:cNvPr id="61" name="Right Arrow 60"/>
          <p:cNvSpPr/>
          <p:nvPr/>
        </p:nvSpPr>
        <p:spPr>
          <a:xfrm>
            <a:off x="6631865" y="3124387"/>
            <a:ext cx="3771900" cy="4572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6" name="Picture 2" descr="U:\My Pictures\Nurseries\CR Nursery 2014\IMG_2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285" y="3581410"/>
            <a:ext cx="2633984" cy="197548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81B3CF50-8219-4D13-9E15-4DFFC3D3B0CE}"/>
              </a:ext>
            </a:extLst>
          </p:cNvPr>
          <p:cNvGrpSpPr/>
          <p:nvPr/>
        </p:nvGrpSpPr>
        <p:grpSpPr>
          <a:xfrm>
            <a:off x="1797017" y="5465915"/>
            <a:ext cx="8597967" cy="507831"/>
            <a:chOff x="220633" y="6172200"/>
            <a:chExt cx="11715054" cy="569168"/>
          </a:xfrm>
        </p:grpSpPr>
        <p:sp>
          <p:nvSpPr>
            <p:cNvPr id="3" name="Rectangle 2">
              <a:extLst>
                <a:ext uri="{FF2B5EF4-FFF2-40B4-BE49-F238E27FC236}">
                  <a16:creationId xmlns:a16="http://schemas.microsoft.com/office/drawing/2014/main" id="{1DFB5E54-F501-4B1E-90EF-D8D6D8EF0158}"/>
                </a:ext>
              </a:extLst>
            </p:cNvPr>
            <p:cNvSpPr/>
            <p:nvPr/>
          </p:nvSpPr>
          <p:spPr>
            <a:xfrm>
              <a:off x="220633" y="6456041"/>
              <a:ext cx="11699911" cy="28532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Right Arrow 3"/>
            <p:cNvSpPr/>
            <p:nvPr/>
          </p:nvSpPr>
          <p:spPr>
            <a:xfrm>
              <a:off x="2472588" y="6172200"/>
              <a:ext cx="9463099" cy="3048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8" name="Group 7"/>
          <p:cNvGrpSpPr/>
          <p:nvPr/>
        </p:nvGrpSpPr>
        <p:grpSpPr>
          <a:xfrm>
            <a:off x="3679950" y="5657845"/>
            <a:ext cx="641335" cy="357232"/>
            <a:chOff x="0" y="6400800"/>
            <a:chExt cx="685800" cy="476309"/>
          </a:xfrm>
        </p:grpSpPr>
        <p:cxnSp>
          <p:nvCxnSpPr>
            <p:cNvPr id="6" name="Straight Connector 5"/>
            <p:cNvCxnSpPr/>
            <p:nvPr/>
          </p:nvCxnSpPr>
          <p:spPr>
            <a:xfrm>
              <a:off x="304800"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477000"/>
              <a:ext cx="685800" cy="400109"/>
            </a:xfrm>
            <a:prstGeom prst="rect">
              <a:avLst/>
            </a:prstGeom>
            <a:noFill/>
          </p:spPr>
          <p:txBody>
            <a:bodyPr wrap="square" rtlCol="0">
              <a:spAutoFit/>
            </a:bodyPr>
            <a:lstStyle/>
            <a:p>
              <a:r>
                <a:rPr lang="en-US" sz="1350" dirty="0"/>
                <a:t>1970</a:t>
              </a:r>
            </a:p>
          </p:txBody>
        </p:sp>
      </p:grpSp>
      <p:grpSp>
        <p:nvGrpSpPr>
          <p:cNvPr id="9" name="Group 8"/>
          <p:cNvGrpSpPr/>
          <p:nvPr/>
        </p:nvGrpSpPr>
        <p:grpSpPr>
          <a:xfrm>
            <a:off x="4862642" y="5667839"/>
            <a:ext cx="641309" cy="357235"/>
            <a:chOff x="0" y="6400800"/>
            <a:chExt cx="685800" cy="476313"/>
          </a:xfrm>
        </p:grpSpPr>
        <p:cxnSp>
          <p:nvCxnSpPr>
            <p:cNvPr id="10" name="Straight Connector 9"/>
            <p:cNvCxnSpPr/>
            <p:nvPr/>
          </p:nvCxnSpPr>
          <p:spPr>
            <a:xfrm>
              <a:off x="304800"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477004"/>
              <a:ext cx="685800" cy="400109"/>
            </a:xfrm>
            <a:prstGeom prst="rect">
              <a:avLst/>
            </a:prstGeom>
            <a:noFill/>
          </p:spPr>
          <p:txBody>
            <a:bodyPr wrap="square" rtlCol="0">
              <a:spAutoFit/>
            </a:bodyPr>
            <a:lstStyle/>
            <a:p>
              <a:r>
                <a:rPr lang="en-US" sz="1350" dirty="0"/>
                <a:t>1980</a:t>
              </a:r>
            </a:p>
          </p:txBody>
        </p:sp>
      </p:grpSp>
      <p:grpSp>
        <p:nvGrpSpPr>
          <p:cNvPr id="13" name="Group 12"/>
          <p:cNvGrpSpPr/>
          <p:nvPr/>
        </p:nvGrpSpPr>
        <p:grpSpPr>
          <a:xfrm>
            <a:off x="6159152" y="5686420"/>
            <a:ext cx="641299" cy="357232"/>
            <a:chOff x="0" y="6400800"/>
            <a:chExt cx="685800" cy="476309"/>
          </a:xfrm>
        </p:grpSpPr>
        <p:cxnSp>
          <p:nvCxnSpPr>
            <p:cNvPr id="14" name="Straight Connector 13"/>
            <p:cNvCxnSpPr/>
            <p:nvPr/>
          </p:nvCxnSpPr>
          <p:spPr>
            <a:xfrm>
              <a:off x="304800"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477000"/>
              <a:ext cx="685800" cy="400109"/>
            </a:xfrm>
            <a:prstGeom prst="rect">
              <a:avLst/>
            </a:prstGeom>
            <a:noFill/>
          </p:spPr>
          <p:txBody>
            <a:bodyPr wrap="square" rtlCol="0">
              <a:spAutoFit/>
            </a:bodyPr>
            <a:lstStyle/>
            <a:p>
              <a:r>
                <a:rPr lang="en-US" sz="1350" dirty="0"/>
                <a:t>1990</a:t>
              </a:r>
            </a:p>
          </p:txBody>
        </p:sp>
      </p:grpSp>
      <p:grpSp>
        <p:nvGrpSpPr>
          <p:cNvPr id="16" name="Group 15"/>
          <p:cNvGrpSpPr/>
          <p:nvPr/>
        </p:nvGrpSpPr>
        <p:grpSpPr>
          <a:xfrm>
            <a:off x="7467852" y="5672564"/>
            <a:ext cx="641279" cy="357232"/>
            <a:chOff x="0" y="6400800"/>
            <a:chExt cx="685800" cy="476309"/>
          </a:xfrm>
        </p:grpSpPr>
        <p:cxnSp>
          <p:nvCxnSpPr>
            <p:cNvPr id="17" name="Straight Connector 16"/>
            <p:cNvCxnSpPr/>
            <p:nvPr/>
          </p:nvCxnSpPr>
          <p:spPr>
            <a:xfrm>
              <a:off x="304800"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6477000"/>
              <a:ext cx="685800" cy="400109"/>
            </a:xfrm>
            <a:prstGeom prst="rect">
              <a:avLst/>
            </a:prstGeom>
            <a:noFill/>
          </p:spPr>
          <p:txBody>
            <a:bodyPr wrap="square" rtlCol="0">
              <a:spAutoFit/>
            </a:bodyPr>
            <a:lstStyle/>
            <a:p>
              <a:r>
                <a:rPr lang="en-US" sz="1350" dirty="0"/>
                <a:t>2000</a:t>
              </a:r>
            </a:p>
          </p:txBody>
        </p:sp>
      </p:grpSp>
      <p:grpSp>
        <p:nvGrpSpPr>
          <p:cNvPr id="19" name="Group 18"/>
          <p:cNvGrpSpPr/>
          <p:nvPr/>
        </p:nvGrpSpPr>
        <p:grpSpPr>
          <a:xfrm>
            <a:off x="8703291" y="5692424"/>
            <a:ext cx="692159" cy="357232"/>
            <a:chOff x="0" y="6400800"/>
            <a:chExt cx="685800" cy="476309"/>
          </a:xfrm>
        </p:grpSpPr>
        <p:cxnSp>
          <p:nvCxnSpPr>
            <p:cNvPr id="20" name="Straight Connector 19"/>
            <p:cNvCxnSpPr/>
            <p:nvPr/>
          </p:nvCxnSpPr>
          <p:spPr>
            <a:xfrm>
              <a:off x="304800"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6477000"/>
              <a:ext cx="685800" cy="400109"/>
            </a:xfrm>
            <a:prstGeom prst="rect">
              <a:avLst/>
            </a:prstGeom>
            <a:noFill/>
          </p:spPr>
          <p:txBody>
            <a:bodyPr wrap="square" rtlCol="0">
              <a:spAutoFit/>
            </a:bodyPr>
            <a:lstStyle/>
            <a:p>
              <a:r>
                <a:rPr lang="en-US" sz="1350" dirty="0"/>
                <a:t>2010</a:t>
              </a:r>
            </a:p>
          </p:txBody>
        </p:sp>
      </p:grpSp>
      <p:grpSp>
        <p:nvGrpSpPr>
          <p:cNvPr id="22" name="Group 21"/>
          <p:cNvGrpSpPr/>
          <p:nvPr/>
        </p:nvGrpSpPr>
        <p:grpSpPr>
          <a:xfrm>
            <a:off x="9919373" y="5657845"/>
            <a:ext cx="641335" cy="357232"/>
            <a:chOff x="104091" y="6400800"/>
            <a:chExt cx="685800" cy="476309"/>
          </a:xfrm>
        </p:grpSpPr>
        <p:cxnSp>
          <p:nvCxnSpPr>
            <p:cNvPr id="23" name="Straight Connector 22"/>
            <p:cNvCxnSpPr/>
            <p:nvPr/>
          </p:nvCxnSpPr>
          <p:spPr>
            <a:xfrm>
              <a:off x="482607" y="64008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4091" y="6477000"/>
              <a:ext cx="685800" cy="400109"/>
            </a:xfrm>
            <a:prstGeom prst="rect">
              <a:avLst/>
            </a:prstGeom>
            <a:noFill/>
          </p:spPr>
          <p:txBody>
            <a:bodyPr wrap="square" rtlCol="0">
              <a:spAutoFit/>
            </a:bodyPr>
            <a:lstStyle/>
            <a:p>
              <a:r>
                <a:rPr lang="en-US" sz="1350" dirty="0" smtClean="0"/>
                <a:t>2018</a:t>
              </a:r>
              <a:endParaRPr lang="en-US" sz="1350" dirty="0"/>
            </a:p>
          </p:txBody>
        </p:sp>
      </p:grpSp>
      <p:grpSp>
        <p:nvGrpSpPr>
          <p:cNvPr id="43" name="Group 42"/>
          <p:cNvGrpSpPr/>
          <p:nvPr/>
        </p:nvGrpSpPr>
        <p:grpSpPr>
          <a:xfrm>
            <a:off x="4881815" y="4805673"/>
            <a:ext cx="5543550" cy="628650"/>
            <a:chOff x="1676400" y="5562600"/>
            <a:chExt cx="7391400" cy="609600"/>
          </a:xfrm>
          <a:solidFill>
            <a:schemeClr val="accent1">
              <a:lumMod val="50000"/>
            </a:schemeClr>
          </a:solidFill>
        </p:grpSpPr>
        <p:sp>
          <p:nvSpPr>
            <p:cNvPr id="25" name="Right Arrow 24"/>
            <p:cNvSpPr/>
            <p:nvPr/>
          </p:nvSpPr>
          <p:spPr>
            <a:xfrm>
              <a:off x="1676400" y="5562600"/>
              <a:ext cx="7391400" cy="6096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TextBox 25"/>
            <p:cNvSpPr txBox="1"/>
            <p:nvPr/>
          </p:nvSpPr>
          <p:spPr>
            <a:xfrm>
              <a:off x="1676400" y="5715000"/>
              <a:ext cx="6896100" cy="290989"/>
            </a:xfrm>
            <a:prstGeom prst="rect">
              <a:avLst/>
            </a:prstGeom>
            <a:grpFill/>
          </p:spPr>
          <p:txBody>
            <a:bodyPr wrap="square" rtlCol="0">
              <a:spAutoFit/>
            </a:bodyPr>
            <a:lstStyle/>
            <a:p>
              <a:r>
                <a:rPr lang="en-US" sz="1350" b="1" dirty="0">
                  <a:solidFill>
                    <a:schemeClr val="bg1"/>
                  </a:solidFill>
                </a:rPr>
                <a:t>Establishment of Cercospora Nursery</a:t>
              </a:r>
            </a:p>
          </p:txBody>
        </p:sp>
      </p:grpSp>
      <p:grpSp>
        <p:nvGrpSpPr>
          <p:cNvPr id="44" name="Group 43"/>
          <p:cNvGrpSpPr/>
          <p:nvPr/>
        </p:nvGrpSpPr>
        <p:grpSpPr>
          <a:xfrm>
            <a:off x="4903415" y="3962890"/>
            <a:ext cx="3425938" cy="872342"/>
            <a:chOff x="1676398" y="4876800"/>
            <a:chExt cx="7391402" cy="609600"/>
          </a:xfrm>
          <a:solidFill>
            <a:schemeClr val="accent1">
              <a:lumMod val="50000"/>
            </a:schemeClr>
          </a:solidFill>
        </p:grpSpPr>
        <p:sp>
          <p:nvSpPr>
            <p:cNvPr id="27" name="Right Arrow 26"/>
            <p:cNvSpPr/>
            <p:nvPr/>
          </p:nvSpPr>
          <p:spPr>
            <a:xfrm>
              <a:off x="1676400" y="4876800"/>
              <a:ext cx="7391400" cy="60960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TextBox 27"/>
            <p:cNvSpPr txBox="1"/>
            <p:nvPr/>
          </p:nvSpPr>
          <p:spPr>
            <a:xfrm>
              <a:off x="1676398" y="5029200"/>
              <a:ext cx="7080962" cy="354877"/>
            </a:xfrm>
            <a:prstGeom prst="rect">
              <a:avLst/>
            </a:prstGeom>
            <a:noFill/>
          </p:spPr>
          <p:txBody>
            <a:bodyPr wrap="square" rtlCol="0">
              <a:spAutoFit/>
            </a:bodyPr>
            <a:lstStyle/>
            <a:p>
              <a:pPr algn="ctr"/>
              <a:r>
                <a:rPr lang="en-US" sz="1350" b="1" dirty="0">
                  <a:solidFill>
                    <a:schemeClr val="bg1"/>
                  </a:solidFill>
                </a:rPr>
                <a:t>Development of </a:t>
              </a:r>
              <a:r>
                <a:rPr lang="en-US" sz="1350" b="1" dirty="0" err="1">
                  <a:solidFill>
                    <a:schemeClr val="bg1"/>
                  </a:solidFill>
                </a:rPr>
                <a:t>Cercospora</a:t>
              </a:r>
              <a:r>
                <a:rPr lang="en-US" sz="1350" b="1" dirty="0">
                  <a:solidFill>
                    <a:schemeClr val="bg1"/>
                  </a:solidFill>
                </a:rPr>
                <a:t> </a:t>
              </a:r>
              <a:r>
                <a:rPr lang="en-US" sz="1350" b="1" dirty="0" smtClean="0">
                  <a:solidFill>
                    <a:schemeClr val="bg1"/>
                  </a:solidFill>
                </a:rPr>
                <a:t>tolerant triploid </a:t>
              </a:r>
              <a:r>
                <a:rPr lang="en-US" sz="1350" b="1" dirty="0">
                  <a:solidFill>
                    <a:schemeClr val="bg1"/>
                  </a:solidFill>
                </a:rPr>
                <a:t>hybrids</a:t>
              </a:r>
            </a:p>
          </p:txBody>
        </p:sp>
      </p:grpSp>
      <p:sp>
        <p:nvSpPr>
          <p:cNvPr id="51" name="Right Arrow 50"/>
          <p:cNvSpPr/>
          <p:nvPr/>
        </p:nvSpPr>
        <p:spPr>
          <a:xfrm>
            <a:off x="6367550" y="3581587"/>
            <a:ext cx="4065016" cy="4572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TextBox 51"/>
          <p:cNvSpPr txBox="1"/>
          <p:nvPr/>
        </p:nvSpPr>
        <p:spPr>
          <a:xfrm>
            <a:off x="6444174" y="3659695"/>
            <a:ext cx="4085342" cy="300082"/>
          </a:xfrm>
          <a:prstGeom prst="rect">
            <a:avLst/>
          </a:prstGeom>
          <a:noFill/>
        </p:spPr>
        <p:txBody>
          <a:bodyPr wrap="square" rtlCol="0">
            <a:spAutoFit/>
          </a:bodyPr>
          <a:lstStyle/>
          <a:p>
            <a:r>
              <a:rPr lang="en-US" sz="1350" b="1" dirty="0">
                <a:solidFill>
                  <a:schemeClr val="bg1"/>
                </a:solidFill>
              </a:rPr>
              <a:t>Development of </a:t>
            </a:r>
            <a:r>
              <a:rPr lang="en-US" sz="1350" b="1" dirty="0" err="1">
                <a:solidFill>
                  <a:schemeClr val="bg1"/>
                </a:solidFill>
              </a:rPr>
              <a:t>Cercospora</a:t>
            </a:r>
            <a:r>
              <a:rPr lang="en-US" sz="1350" b="1" dirty="0">
                <a:solidFill>
                  <a:schemeClr val="bg1"/>
                </a:solidFill>
              </a:rPr>
              <a:t> </a:t>
            </a:r>
            <a:r>
              <a:rPr lang="en-US" sz="1350" b="1" dirty="0" smtClean="0">
                <a:solidFill>
                  <a:schemeClr val="bg1"/>
                </a:solidFill>
              </a:rPr>
              <a:t>tolerant diploid </a:t>
            </a:r>
            <a:r>
              <a:rPr lang="en-US" sz="1350" b="1" dirty="0">
                <a:solidFill>
                  <a:schemeClr val="bg1"/>
                </a:solidFill>
              </a:rPr>
              <a:t>hybrids</a:t>
            </a:r>
          </a:p>
        </p:txBody>
      </p:sp>
      <p:sp>
        <p:nvSpPr>
          <p:cNvPr id="56" name="Right Arrow 55"/>
          <p:cNvSpPr/>
          <p:nvPr/>
        </p:nvSpPr>
        <p:spPr>
          <a:xfrm>
            <a:off x="9395451" y="1732745"/>
            <a:ext cx="1015516" cy="749309"/>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TextBox 56"/>
          <p:cNvSpPr txBox="1"/>
          <p:nvPr/>
        </p:nvSpPr>
        <p:spPr>
          <a:xfrm>
            <a:off x="9470964" y="1853628"/>
            <a:ext cx="971549" cy="507831"/>
          </a:xfrm>
          <a:prstGeom prst="rect">
            <a:avLst/>
          </a:prstGeom>
          <a:noFill/>
        </p:spPr>
        <p:txBody>
          <a:bodyPr wrap="square" rtlCol="0">
            <a:spAutoFit/>
          </a:bodyPr>
          <a:lstStyle/>
          <a:p>
            <a:r>
              <a:rPr lang="en-US" sz="1350" b="1" dirty="0">
                <a:solidFill>
                  <a:schemeClr val="bg1"/>
                </a:solidFill>
              </a:rPr>
              <a:t>Genomic Selection</a:t>
            </a:r>
          </a:p>
        </p:txBody>
      </p:sp>
      <p:sp>
        <p:nvSpPr>
          <p:cNvPr id="60" name="TextBox 59"/>
          <p:cNvSpPr txBox="1"/>
          <p:nvPr/>
        </p:nvSpPr>
        <p:spPr>
          <a:xfrm>
            <a:off x="6761016" y="3224599"/>
            <a:ext cx="3343275" cy="300082"/>
          </a:xfrm>
          <a:prstGeom prst="rect">
            <a:avLst/>
          </a:prstGeom>
          <a:noFill/>
        </p:spPr>
        <p:txBody>
          <a:bodyPr wrap="square" rtlCol="0">
            <a:spAutoFit/>
          </a:bodyPr>
          <a:lstStyle/>
          <a:p>
            <a:r>
              <a:rPr lang="en-US" sz="1350" b="1" dirty="0">
                <a:solidFill>
                  <a:schemeClr val="bg1"/>
                </a:solidFill>
              </a:rPr>
              <a:t>Introgression of rhizomania resistance</a:t>
            </a:r>
          </a:p>
        </p:txBody>
      </p:sp>
      <p:sp>
        <p:nvSpPr>
          <p:cNvPr id="41" name="Right Arrow 40"/>
          <p:cNvSpPr/>
          <p:nvPr/>
        </p:nvSpPr>
        <p:spPr>
          <a:xfrm>
            <a:off x="7647709" y="2797280"/>
            <a:ext cx="2756471" cy="387098"/>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bg1"/>
                </a:solidFill>
              </a:rPr>
              <a:t>Marker Assisted Selection</a:t>
            </a:r>
          </a:p>
        </p:txBody>
      </p:sp>
      <p:pic>
        <p:nvPicPr>
          <p:cNvPr id="45"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7418" y="1437358"/>
            <a:ext cx="2601068" cy="2173751"/>
          </a:xfrm>
          <a:prstGeom prst="rect">
            <a:avLst/>
          </a:prstGeom>
        </p:spPr>
      </p:pic>
      <p:pic>
        <p:nvPicPr>
          <p:cNvPr id="46" name="Picture 8" descr="http://131.229.88.77/microscopy/images/Chromosomes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868" y="1445636"/>
            <a:ext cx="2609033" cy="21399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76697" y="-42198"/>
            <a:ext cx="9376757" cy="1325563"/>
          </a:xfrm>
        </p:spPr>
        <p:txBody>
          <a:bodyPr>
            <a:normAutofit/>
          </a:bodyPr>
          <a:lstStyle/>
          <a:p>
            <a:pPr algn="ctr"/>
            <a:r>
              <a:rPr lang="en-US" sz="4000" dirty="0" smtClean="0">
                <a:solidFill>
                  <a:schemeClr val="bg1"/>
                </a:solidFill>
                <a:latin typeface="+mn-lt"/>
              </a:rPr>
              <a:t>Milestones In The Development Of </a:t>
            </a:r>
            <a:r>
              <a:rPr lang="en-US" sz="4000" dirty="0" err="1" smtClean="0">
                <a:solidFill>
                  <a:schemeClr val="bg1"/>
                </a:solidFill>
                <a:latin typeface="+mn-lt"/>
              </a:rPr>
              <a:t>Cercospora</a:t>
            </a:r>
            <a:r>
              <a:rPr lang="en-US" sz="4000" dirty="0" smtClean="0">
                <a:solidFill>
                  <a:schemeClr val="bg1"/>
                </a:solidFill>
                <a:latin typeface="+mn-lt"/>
              </a:rPr>
              <a:t> Tolerant Hybrids</a:t>
            </a:r>
            <a:endParaRPr lang="en-US" sz="4000" dirty="0">
              <a:solidFill>
                <a:schemeClr val="bg1"/>
              </a:solidFill>
              <a:latin typeface="+mn-lt"/>
            </a:endParaRPr>
          </a:p>
        </p:txBody>
      </p:sp>
    </p:spTree>
    <p:extLst>
      <p:ext uri="{BB962C8B-B14F-4D97-AF65-F5344CB8AC3E}">
        <p14:creationId xmlns:p14="http://schemas.microsoft.com/office/powerpoint/2010/main" val="3534698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EFE1DB5-6607-4A64-B34C-BE20843DEECF}"/>
              </a:ext>
            </a:extLst>
          </p:cNvPr>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6176" name="think-cell Folie" r:id="rId4" imgW="523" imgH="499" progId="TCLayout.ActiveDocument.1">
                  <p:embed/>
                </p:oleObj>
              </mc:Choice>
              <mc:Fallback>
                <p:oleObj name="think-cell Folie" r:id="rId4" imgW="523" imgH="499" progId="TCLayout.ActiveDocument.1">
                  <p:embed/>
                  <p:pic>
                    <p:nvPicPr>
                      <p:cNvPr id="2" name="Objekt 1" hidden="1">
                        <a:extLst>
                          <a:ext uri="{FF2B5EF4-FFF2-40B4-BE49-F238E27FC236}">
                            <a16:creationId xmlns:a16="http://schemas.microsoft.com/office/drawing/2014/main" id="{1EFE1DB5-6607-4A64-B34C-BE20843DEECF}"/>
                          </a:ext>
                        </a:extLst>
                      </p:cNvPr>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6DAAD9D4-39E6-497B-94DC-67A09064DE48}"/>
              </a:ext>
            </a:extLst>
          </p:cNvPr>
          <p:cNvSpPr/>
          <p:nvPr/>
        </p:nvSpPr>
        <p:spPr>
          <a:xfrm>
            <a:off x="1881994" y="1587600"/>
            <a:ext cx="4201163" cy="4459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Calibri" panose="020F0502020204030204"/>
            </a:endParaRPr>
          </a:p>
        </p:txBody>
      </p:sp>
      <p:sp>
        <p:nvSpPr>
          <p:cNvPr id="9" name="Rechteck 8">
            <a:extLst>
              <a:ext uri="{FF2B5EF4-FFF2-40B4-BE49-F238E27FC236}">
                <a16:creationId xmlns:a16="http://schemas.microsoft.com/office/drawing/2014/main" id="{DC8A618C-18BA-4F55-9079-FFD932771F4B}"/>
              </a:ext>
            </a:extLst>
          </p:cNvPr>
          <p:cNvSpPr/>
          <p:nvPr/>
        </p:nvSpPr>
        <p:spPr>
          <a:xfrm>
            <a:off x="6096001" y="1587600"/>
            <a:ext cx="4201163" cy="4459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Calibri" panose="020F0502020204030204"/>
            </a:endParaRPr>
          </a:p>
        </p:txBody>
      </p:sp>
      <p:sp>
        <p:nvSpPr>
          <p:cNvPr id="7" name="Title 6"/>
          <p:cNvSpPr>
            <a:spLocks noGrp="1"/>
          </p:cNvSpPr>
          <p:nvPr>
            <p:ph type="title"/>
          </p:nvPr>
        </p:nvSpPr>
        <p:spPr/>
        <p:txBody>
          <a:bodyPr/>
          <a:lstStyle/>
          <a:p>
            <a:r>
              <a:rPr lang="en-US" dirty="0" smtClean="0">
                <a:latin typeface="+mn-lt"/>
              </a:rPr>
              <a:t>Advanced SCA Hybrids 2010-2018</a:t>
            </a:r>
            <a:br>
              <a:rPr lang="en-US" dirty="0" smtClean="0">
                <a:latin typeface="+mn-lt"/>
              </a:rPr>
            </a:br>
            <a:r>
              <a:rPr lang="en-US" sz="1800" dirty="0" err="1">
                <a:latin typeface="+mn-lt"/>
              </a:rPr>
              <a:t>Betaseed</a:t>
            </a:r>
            <a:r>
              <a:rPr lang="en-US" sz="1800" dirty="0">
                <a:latin typeface="+mn-lt"/>
              </a:rPr>
              <a:t> Inc. </a:t>
            </a:r>
            <a:r>
              <a:rPr lang="en-US" sz="1800" dirty="0" smtClean="0">
                <a:latin typeface="+mn-lt"/>
              </a:rPr>
              <a:t>Genetics - Red </a:t>
            </a:r>
            <a:r>
              <a:rPr lang="en-US" sz="1800" dirty="0">
                <a:latin typeface="+mn-lt"/>
              </a:rPr>
              <a:t>River Valley</a:t>
            </a:r>
            <a:endParaRPr lang="en-US" sz="1800" strike="sngStrike" dirty="0">
              <a:latin typeface="+mn-lt"/>
            </a:endParaRPr>
          </a:p>
        </p:txBody>
      </p:sp>
      <mc:AlternateContent xmlns:mc="http://schemas.openxmlformats.org/markup-compatibility/2006" xmlns:cx1="http://schemas.microsoft.com/office/drawing/2015/9/8/chartex">
        <mc:Choice Requires="cx1">
          <p:graphicFrame>
            <p:nvGraphicFramePr>
              <p:cNvPr id="6" name="Content Placeholder 5"/>
              <p:cNvGraphicFramePr>
                <a:graphicFrameLocks noGrp="1"/>
              </p:cNvGraphicFramePr>
              <p:nvPr>
                <p:ph sz="half" idx="1"/>
                <p:extLst/>
              </p:nvPr>
            </p:nvGraphicFramePr>
            <p:xfrm>
              <a:off x="1670690" y="1316828"/>
              <a:ext cx="3886200" cy="486741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6" name="Content Placeholder 5"/>
              <p:cNvPicPr>
                <a:picLocks noGrp="1" noRot="1" noChangeAspect="1" noMove="1" noResize="1" noEditPoints="1" noAdjustHandles="1" noChangeArrowheads="1" noChangeShapeType="1"/>
              </p:cNvPicPr>
              <p:nvPr/>
            </p:nvPicPr>
            <p:blipFill>
              <a:blip r:embed="rId7"/>
              <a:stretch>
                <a:fillRect/>
              </a:stretch>
            </p:blipFill>
            <p:spPr>
              <a:xfrm>
                <a:off x="1670690" y="1316828"/>
                <a:ext cx="3886200" cy="4867419"/>
              </a:xfrm>
              <a:prstGeom prst="rect">
                <a:avLst/>
              </a:prstGeom>
            </p:spPr>
          </p:pic>
        </mc:Fallback>
      </mc:AlternateContent>
      <p:sp>
        <p:nvSpPr>
          <p:cNvPr id="5" name="Title 7">
            <a:extLst>
              <a:ext uri="{FF2B5EF4-FFF2-40B4-BE49-F238E27FC236}">
                <a16:creationId xmlns:a16="http://schemas.microsoft.com/office/drawing/2014/main" id="{FE70D436-8EE1-4111-96D1-F5318392CF78}"/>
              </a:ext>
            </a:extLst>
          </p:cNvPr>
          <p:cNvSpPr txBox="1">
            <a:spLocks/>
          </p:cNvSpPr>
          <p:nvPr/>
        </p:nvSpPr>
        <p:spPr>
          <a:xfrm>
            <a:off x="1981200" y="37864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mc:AlternateContent xmlns:mc="http://schemas.openxmlformats.org/markup-compatibility/2006" xmlns:cx1="http://schemas.microsoft.com/office/drawing/2015/9/8/chartex">
        <mc:Choice Requires="cx1">
          <p:graphicFrame>
            <p:nvGraphicFramePr>
              <p:cNvPr id="11" name="Content Placeholder 5"/>
              <p:cNvGraphicFramePr>
                <a:graphicFrameLocks noGrp="1"/>
              </p:cNvGraphicFramePr>
              <p:nvPr>
                <p:ph sz="half" idx="1"/>
                <p:extLst/>
              </p:nvPr>
            </p:nvGraphicFramePr>
            <p:xfrm>
              <a:off x="5781533" y="1469228"/>
              <a:ext cx="3886200" cy="4867419"/>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1" name="Content Placeholder 5"/>
              <p:cNvPicPr>
                <a:picLocks noGrp="1" noRot="1" noChangeAspect="1" noMove="1" noResize="1" noEditPoints="1" noAdjustHandles="1" noChangeArrowheads="1" noChangeShapeType="1"/>
              </p:cNvPicPr>
              <p:nvPr/>
            </p:nvPicPr>
            <p:blipFill>
              <a:blip r:embed="rId9"/>
              <a:stretch>
                <a:fillRect/>
              </a:stretch>
            </p:blipFill>
            <p:spPr>
              <a:xfrm>
                <a:off x="5781533" y="1469228"/>
                <a:ext cx="3886200" cy="4867419"/>
              </a:xfrm>
              <a:prstGeom prst="rect">
                <a:avLst/>
              </a:prstGeom>
            </p:spPr>
          </p:pic>
        </mc:Fallback>
      </mc:AlternateContent>
    </p:spTree>
    <p:extLst>
      <p:ext uri="{BB962C8B-B14F-4D97-AF65-F5344CB8AC3E}">
        <p14:creationId xmlns:p14="http://schemas.microsoft.com/office/powerpoint/2010/main" val="3915236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575" y="58054"/>
            <a:ext cx="9268689" cy="1154709"/>
          </a:xfrm>
        </p:spPr>
        <p:txBody>
          <a:bodyPr>
            <a:normAutofit fontScale="90000"/>
          </a:bodyPr>
          <a:lstStyle/>
          <a:p>
            <a:pPr algn="ctr"/>
            <a:r>
              <a:rPr lang="en-US" dirty="0" smtClean="0">
                <a:solidFill>
                  <a:schemeClr val="bg1"/>
                </a:solidFill>
                <a:latin typeface="+mn-lt"/>
              </a:rPr>
              <a:t>Performance Of </a:t>
            </a:r>
            <a:r>
              <a:rPr lang="en-US" dirty="0" err="1" smtClean="0">
                <a:solidFill>
                  <a:schemeClr val="bg1"/>
                </a:solidFill>
                <a:latin typeface="+mn-lt"/>
              </a:rPr>
              <a:t>Cercospora</a:t>
            </a:r>
            <a:r>
              <a:rPr lang="en-US" dirty="0" smtClean="0">
                <a:solidFill>
                  <a:schemeClr val="bg1"/>
                </a:solidFill>
                <a:latin typeface="+mn-lt"/>
              </a:rPr>
              <a:t> Tolerant Material</a:t>
            </a:r>
            <a:endParaRPr lang="en-US" dirty="0">
              <a:solidFill>
                <a:schemeClr val="bg1"/>
              </a:solidFill>
              <a:latin typeface="+mn-lt"/>
            </a:endParaRPr>
          </a:p>
        </p:txBody>
      </p:sp>
      <p:sp>
        <p:nvSpPr>
          <p:cNvPr id="4" name="Textplatzhalter 3">
            <a:extLst>
              <a:ext uri="{FF2B5EF4-FFF2-40B4-BE49-F238E27FC236}">
                <a16:creationId xmlns:a16="http://schemas.microsoft.com/office/drawing/2014/main" id="{EA66B8D0-2D2F-4455-8683-057EE2C661CE}"/>
              </a:ext>
            </a:extLst>
          </p:cNvPr>
          <p:cNvSpPr>
            <a:spLocks noGrp="1"/>
          </p:cNvSpPr>
          <p:nvPr>
            <p:ph idx="1"/>
          </p:nvPr>
        </p:nvSpPr>
        <p:spPr>
          <a:xfrm>
            <a:off x="1472655" y="1455748"/>
            <a:ext cx="8984756" cy="474663"/>
          </a:xfrm>
        </p:spPr>
        <p:txBody>
          <a:bodyPr>
            <a:noAutofit/>
          </a:bodyPr>
          <a:lstStyle/>
          <a:p>
            <a:pPr marL="0" indent="0" algn="ctr">
              <a:buNone/>
            </a:pPr>
            <a:r>
              <a:rPr lang="de-DE" dirty="0" smtClean="0"/>
              <a:t>M</a:t>
            </a:r>
            <a:r>
              <a:rPr lang="en-US" dirty="0" err="1" smtClean="0"/>
              <a:t>ichigan</a:t>
            </a:r>
            <a:r>
              <a:rPr lang="en-US" dirty="0" smtClean="0"/>
              <a:t> Proprietary Yield Trial (</a:t>
            </a:r>
            <a:r>
              <a:rPr lang="en-US" dirty="0"/>
              <a:t>2017 and 2018)</a:t>
            </a:r>
            <a:endParaRPr lang="de-DE" dirty="0"/>
          </a:p>
        </p:txBody>
      </p:sp>
      <p:sp>
        <p:nvSpPr>
          <p:cNvPr id="8" name="Rectangle 7"/>
          <p:cNvSpPr/>
          <p:nvPr/>
        </p:nvSpPr>
        <p:spPr>
          <a:xfrm>
            <a:off x="1781614" y="5939923"/>
            <a:ext cx="8292975" cy="300082"/>
          </a:xfrm>
          <a:prstGeom prst="rect">
            <a:avLst/>
          </a:prstGeom>
        </p:spPr>
        <p:txBody>
          <a:bodyPr wrap="square">
            <a:spAutoFit/>
          </a:bodyPr>
          <a:lstStyle/>
          <a:p>
            <a:pPr marL="214313" indent="-214313">
              <a:buFont typeface="Arial" panose="020B0604020202020204" pitchFamily="34" charset="0"/>
              <a:buChar char="•"/>
            </a:pPr>
            <a:r>
              <a:rPr lang="en-US" sz="1350" b="1" dirty="0">
                <a:solidFill>
                  <a:srgbClr val="505150"/>
                </a:solidFill>
              </a:rPr>
              <a:t>Opportunity exists to select highly </a:t>
            </a:r>
            <a:r>
              <a:rPr lang="en-US" sz="1350" b="1" dirty="0" smtClean="0">
                <a:solidFill>
                  <a:srgbClr val="FF0000"/>
                </a:solidFill>
              </a:rPr>
              <a:t>tolerant</a:t>
            </a:r>
            <a:r>
              <a:rPr lang="en-US" sz="1350" b="1" dirty="0" smtClean="0"/>
              <a:t> </a:t>
            </a:r>
            <a:r>
              <a:rPr lang="en-US" sz="1350" b="1" dirty="0">
                <a:solidFill>
                  <a:srgbClr val="505150"/>
                </a:solidFill>
              </a:rPr>
              <a:t>hybrids that are comparable in performance to less </a:t>
            </a:r>
            <a:r>
              <a:rPr lang="en-US" sz="1350" b="1" dirty="0">
                <a:solidFill>
                  <a:srgbClr val="FF0000"/>
                </a:solidFill>
              </a:rPr>
              <a:t>tolerant</a:t>
            </a:r>
            <a:r>
              <a:rPr lang="en-US" sz="1350" b="1" dirty="0"/>
              <a:t> </a:t>
            </a:r>
            <a:r>
              <a:rPr lang="en-US" sz="1350" b="1" dirty="0">
                <a:solidFill>
                  <a:srgbClr val="505150"/>
                </a:solidFill>
              </a:rPr>
              <a:t>hybrids</a:t>
            </a:r>
          </a:p>
        </p:txBody>
      </p:sp>
      <p:pic>
        <p:nvPicPr>
          <p:cNvPr id="6" name="Picture 5"/>
          <p:cNvPicPr>
            <a:picLocks noChangeAspect="1"/>
          </p:cNvPicPr>
          <p:nvPr/>
        </p:nvPicPr>
        <p:blipFill>
          <a:blip r:embed="rId2"/>
          <a:stretch>
            <a:fillRect/>
          </a:stretch>
        </p:blipFill>
        <p:spPr>
          <a:xfrm>
            <a:off x="96032" y="2111435"/>
            <a:ext cx="5694215" cy="3416529"/>
          </a:xfrm>
          <a:prstGeom prst="rect">
            <a:avLst/>
          </a:prstGeom>
        </p:spPr>
      </p:pic>
      <p:pic>
        <p:nvPicPr>
          <p:cNvPr id="7" name="Picture 6"/>
          <p:cNvPicPr>
            <a:picLocks noChangeAspect="1"/>
          </p:cNvPicPr>
          <p:nvPr/>
        </p:nvPicPr>
        <p:blipFill>
          <a:blip r:embed="rId3"/>
          <a:stretch>
            <a:fillRect/>
          </a:stretch>
        </p:blipFill>
        <p:spPr>
          <a:xfrm>
            <a:off x="6257089" y="2111434"/>
            <a:ext cx="5147570" cy="3416529"/>
          </a:xfrm>
          <a:prstGeom prst="rect">
            <a:avLst/>
          </a:prstGeom>
        </p:spPr>
      </p:pic>
    </p:spTree>
    <p:extLst>
      <p:ext uri="{BB962C8B-B14F-4D97-AF65-F5344CB8AC3E}">
        <p14:creationId xmlns:p14="http://schemas.microsoft.com/office/powerpoint/2010/main" val="1574801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26573" y="66502"/>
            <a:ext cx="9343507" cy="1088967"/>
          </a:xfrm>
        </p:spPr>
        <p:txBody>
          <a:bodyPr>
            <a:normAutofit fontScale="90000"/>
          </a:bodyPr>
          <a:lstStyle/>
          <a:p>
            <a:pPr algn="ctr"/>
            <a:r>
              <a:rPr lang="en-US" dirty="0" smtClean="0">
                <a:solidFill>
                  <a:schemeClr val="bg1"/>
                </a:solidFill>
                <a:latin typeface="+mn-lt"/>
              </a:rPr>
              <a:t>Development Of </a:t>
            </a:r>
            <a:r>
              <a:rPr lang="en-US" dirty="0" err="1" smtClean="0">
                <a:solidFill>
                  <a:schemeClr val="bg1"/>
                </a:solidFill>
                <a:latin typeface="+mn-lt"/>
              </a:rPr>
              <a:t>Cercospora</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Tolerant Hybrids</a:t>
            </a:r>
            <a:endParaRPr lang="en-US" dirty="0">
              <a:solidFill>
                <a:schemeClr val="bg1"/>
              </a:solidFill>
              <a:latin typeface="+mn-lt"/>
            </a:endParaRPr>
          </a:p>
        </p:txBody>
      </p:sp>
      <p:sp>
        <p:nvSpPr>
          <p:cNvPr id="3" name="Content Placeholder 2"/>
          <p:cNvSpPr>
            <a:spLocks noGrp="1"/>
          </p:cNvSpPr>
          <p:nvPr>
            <p:ph sz="half" idx="1"/>
          </p:nvPr>
        </p:nvSpPr>
        <p:spPr/>
        <p:txBody>
          <a:bodyPr>
            <a:noAutofit/>
          </a:bodyPr>
          <a:lstStyle/>
          <a:p>
            <a:pPr marL="214313" indent="-214313"/>
            <a:r>
              <a:rPr lang="en-US" sz="2400" dirty="0"/>
              <a:t>Evaluation of thousands of new potential lines annually in our </a:t>
            </a:r>
            <a:r>
              <a:rPr lang="en-US" sz="2400" dirty="0" err="1" smtClean="0"/>
              <a:t>Cercospora</a:t>
            </a:r>
            <a:r>
              <a:rPr lang="en-US" sz="2400" dirty="0" smtClean="0"/>
              <a:t> </a:t>
            </a:r>
            <a:r>
              <a:rPr lang="en-US" sz="2400" dirty="0"/>
              <a:t>nurseries.</a:t>
            </a:r>
          </a:p>
          <a:p>
            <a:pPr marL="214313" indent="-214313"/>
            <a:r>
              <a:rPr lang="en-US" sz="2400" dirty="0"/>
              <a:t>Development of molecular tools to facilitate quicker breeding gain – GS, QTL identification.</a:t>
            </a:r>
          </a:p>
          <a:p>
            <a:pPr marL="214313" indent="-214313"/>
            <a:r>
              <a:rPr lang="en-US" sz="2400" dirty="0"/>
              <a:t>Addition of important traits into highly Cercospora tolerant hybrids: nematode, rhizomania,  root rots, root aphid, herbicide tolerance. </a:t>
            </a:r>
          </a:p>
          <a:p>
            <a:pPr marL="214313" indent="-214313"/>
            <a:endParaRPr lang="en-US" sz="2400" b="1"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040" t="18653" r="42857" b="18884"/>
          <a:stretch/>
        </p:blipFill>
        <p:spPr>
          <a:xfrm rot="5400000">
            <a:off x="6501973" y="2071408"/>
            <a:ext cx="4887796" cy="4020610"/>
          </a:xfrm>
          <a:prstGeom prst="rect">
            <a:avLst/>
          </a:prstGeom>
        </p:spPr>
      </p:pic>
    </p:spTree>
    <p:extLst>
      <p:ext uri="{BB962C8B-B14F-4D97-AF65-F5344CB8AC3E}">
        <p14:creationId xmlns:p14="http://schemas.microsoft.com/office/powerpoint/2010/main" val="2522944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39" y="83127"/>
            <a:ext cx="9127375" cy="1014153"/>
          </a:xfrm>
        </p:spPr>
        <p:txBody>
          <a:bodyPr/>
          <a:lstStyle/>
          <a:p>
            <a:pPr algn="ctr"/>
            <a:r>
              <a:rPr lang="en-US" dirty="0" smtClean="0">
                <a:solidFill>
                  <a:schemeClr val="bg1"/>
                </a:solidFill>
                <a:latin typeface="+mn-lt"/>
              </a:rPr>
              <a:t>Summary</a:t>
            </a:r>
            <a:endParaRPr lang="en-US" dirty="0">
              <a:solidFill>
                <a:schemeClr val="bg1"/>
              </a:solidFill>
              <a:latin typeface="+mn-lt"/>
            </a:endParaRPr>
          </a:p>
        </p:txBody>
      </p:sp>
      <p:sp>
        <p:nvSpPr>
          <p:cNvPr id="4" name="Content Placeholder 3"/>
          <p:cNvSpPr>
            <a:spLocks noGrp="1"/>
          </p:cNvSpPr>
          <p:nvPr>
            <p:ph idx="1"/>
          </p:nvPr>
        </p:nvSpPr>
        <p:spPr/>
        <p:txBody>
          <a:bodyPr>
            <a:normAutofit/>
          </a:bodyPr>
          <a:lstStyle/>
          <a:p>
            <a:pPr marL="214313" indent="-214313">
              <a:spcAft>
                <a:spcPts val="450"/>
              </a:spcAft>
            </a:pPr>
            <a:r>
              <a:rPr lang="en-US" sz="2400" dirty="0"/>
              <a:t>Breeding advances have provided better </a:t>
            </a:r>
            <a:r>
              <a:rPr lang="en-US" sz="2400" dirty="0" err="1"/>
              <a:t>Cercospora</a:t>
            </a:r>
            <a:r>
              <a:rPr lang="en-US" sz="2400" dirty="0"/>
              <a:t> </a:t>
            </a:r>
            <a:r>
              <a:rPr lang="en-US" sz="2400" dirty="0" smtClean="0"/>
              <a:t>tolerant </a:t>
            </a:r>
            <a:r>
              <a:rPr lang="en-US" sz="2400" dirty="0"/>
              <a:t>varieties</a:t>
            </a:r>
          </a:p>
          <a:p>
            <a:pPr marL="214313" indent="-214313">
              <a:spcAft>
                <a:spcPts val="450"/>
              </a:spcAft>
            </a:pPr>
            <a:r>
              <a:rPr lang="en-US" sz="2400" dirty="0"/>
              <a:t>The inverse correlation of </a:t>
            </a:r>
            <a:r>
              <a:rPr lang="en-US" sz="2400" dirty="0" err="1"/>
              <a:t>Cercospora</a:t>
            </a:r>
            <a:r>
              <a:rPr lang="en-US" sz="2400" dirty="0"/>
              <a:t> </a:t>
            </a:r>
            <a:r>
              <a:rPr lang="en-US" sz="2400" dirty="0" smtClean="0"/>
              <a:t>tolerant </a:t>
            </a:r>
            <a:r>
              <a:rPr lang="en-US" sz="2400" dirty="0"/>
              <a:t>to sugar yield still exists but to a lesser extent than 25 years ago</a:t>
            </a:r>
          </a:p>
          <a:p>
            <a:pPr marL="214313" indent="-214313">
              <a:spcAft>
                <a:spcPts val="450"/>
              </a:spcAft>
            </a:pPr>
            <a:r>
              <a:rPr lang="en-US" sz="2400" dirty="0"/>
              <a:t>Some highly </a:t>
            </a:r>
            <a:r>
              <a:rPr lang="en-US" sz="2400" dirty="0" err="1"/>
              <a:t>Cercospora</a:t>
            </a:r>
            <a:r>
              <a:rPr lang="en-US" sz="2400" dirty="0"/>
              <a:t> </a:t>
            </a:r>
            <a:r>
              <a:rPr lang="en-US" sz="2400" dirty="0" smtClean="0"/>
              <a:t>tolerant </a:t>
            </a:r>
            <a:r>
              <a:rPr lang="en-US" sz="2400" dirty="0"/>
              <a:t>varieties show comparable performance and higher revenue to </a:t>
            </a:r>
            <a:r>
              <a:rPr lang="en-US" sz="2400" dirty="0" smtClean="0"/>
              <a:t>non-tolerant </a:t>
            </a:r>
            <a:r>
              <a:rPr lang="en-US" sz="2400" dirty="0"/>
              <a:t>hybrids even under no infection</a:t>
            </a:r>
          </a:p>
          <a:p>
            <a:pPr marL="214313" indent="-214313">
              <a:spcAft>
                <a:spcPts val="450"/>
              </a:spcAft>
            </a:pPr>
            <a:r>
              <a:rPr lang="en-US" sz="2400" dirty="0"/>
              <a:t>Important </a:t>
            </a:r>
            <a:r>
              <a:rPr lang="en-US" sz="2400" dirty="0" err="1"/>
              <a:t>Cercospora</a:t>
            </a:r>
            <a:r>
              <a:rPr lang="en-US" sz="2400" dirty="0"/>
              <a:t> </a:t>
            </a:r>
            <a:r>
              <a:rPr lang="en-US" sz="2400" dirty="0" smtClean="0"/>
              <a:t>tolerant </a:t>
            </a:r>
            <a:r>
              <a:rPr lang="en-US" sz="2400" dirty="0"/>
              <a:t>materials are </a:t>
            </a:r>
            <a:r>
              <a:rPr lang="en-US" sz="2400" dirty="0" smtClean="0"/>
              <a:t>widely used in </a:t>
            </a:r>
            <a:r>
              <a:rPr lang="en-US" sz="2400" dirty="0"/>
              <a:t>North </a:t>
            </a:r>
            <a:r>
              <a:rPr lang="en-US" sz="2400" dirty="0" smtClean="0"/>
              <a:t>America </a:t>
            </a:r>
            <a:endParaRPr lang="en-US" sz="2400" dirty="0"/>
          </a:p>
          <a:p>
            <a:pPr marL="214313" indent="-214313">
              <a:spcAft>
                <a:spcPts val="450"/>
              </a:spcAft>
            </a:pPr>
            <a:r>
              <a:rPr lang="en-US" sz="2400" dirty="0"/>
              <a:t>Over the last 10 years the gain in sugar yield is about 2% to 3% per year including </a:t>
            </a:r>
            <a:r>
              <a:rPr lang="en-US" sz="2400" dirty="0" err="1"/>
              <a:t>Cercospora</a:t>
            </a:r>
            <a:r>
              <a:rPr lang="en-US" sz="2400" dirty="0"/>
              <a:t> </a:t>
            </a:r>
            <a:r>
              <a:rPr lang="en-US" sz="2400" dirty="0" smtClean="0"/>
              <a:t>tolerant </a:t>
            </a:r>
            <a:r>
              <a:rPr lang="en-US" sz="2400" dirty="0"/>
              <a:t>hybrids</a:t>
            </a:r>
          </a:p>
          <a:p>
            <a:pPr marL="214313" indent="-214313">
              <a:spcAft>
                <a:spcPts val="450"/>
              </a:spcAft>
            </a:pPr>
            <a:endParaRPr lang="en-US" sz="1800" dirty="0"/>
          </a:p>
        </p:txBody>
      </p:sp>
    </p:spTree>
    <p:extLst>
      <p:ext uri="{BB962C8B-B14F-4D97-AF65-F5344CB8AC3E}">
        <p14:creationId xmlns:p14="http://schemas.microsoft.com/office/powerpoint/2010/main" val="1772951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558" y="1351399"/>
            <a:ext cx="12144043" cy="5307095"/>
          </a:xfrm>
          <a:prstGeom prst="rect">
            <a:avLst/>
          </a:prstGeom>
        </p:spPr>
      </p:pic>
      <p:sp>
        <p:nvSpPr>
          <p:cNvPr id="2" name="Title 1"/>
          <p:cNvSpPr>
            <a:spLocks noGrp="1"/>
          </p:cNvSpPr>
          <p:nvPr>
            <p:ph type="title"/>
          </p:nvPr>
        </p:nvSpPr>
        <p:spPr>
          <a:xfrm>
            <a:off x="2784763" y="215497"/>
            <a:ext cx="9193877" cy="748780"/>
          </a:xfrm>
        </p:spPr>
        <p:txBody>
          <a:bodyPr>
            <a:normAutofit/>
          </a:bodyPr>
          <a:lstStyle/>
          <a:p>
            <a:pPr algn="ctr"/>
            <a:r>
              <a:rPr lang="en-US" dirty="0">
                <a:solidFill>
                  <a:schemeClr val="bg1"/>
                </a:solidFill>
                <a:latin typeface="+mn-lt"/>
              </a:rPr>
              <a:t>Future</a:t>
            </a:r>
          </a:p>
        </p:txBody>
      </p:sp>
      <p:sp>
        <p:nvSpPr>
          <p:cNvPr id="6" name="Content Placeholder 5"/>
          <p:cNvSpPr>
            <a:spLocks noGrp="1"/>
          </p:cNvSpPr>
          <p:nvPr>
            <p:ph idx="1"/>
          </p:nvPr>
        </p:nvSpPr>
        <p:spPr>
          <a:xfrm>
            <a:off x="1097280" y="1928551"/>
            <a:ext cx="10370820" cy="4239491"/>
          </a:xfrm>
          <a:solidFill>
            <a:srgbClr val="000000">
              <a:alpha val="25098"/>
            </a:srgbClr>
          </a:solidFill>
        </p:spPr>
        <p:txBody>
          <a:bodyPr>
            <a:noAutofit/>
          </a:bodyPr>
          <a:lstStyle/>
          <a:p>
            <a:pPr marL="342900" indent="-342900"/>
            <a:r>
              <a:rPr lang="en-US" b="1" dirty="0">
                <a:solidFill>
                  <a:schemeClr val="bg1"/>
                </a:solidFill>
              </a:rPr>
              <a:t>Changes in variety approval policies</a:t>
            </a:r>
          </a:p>
          <a:p>
            <a:pPr marL="342900" indent="-342900"/>
            <a:r>
              <a:rPr lang="en-US" b="1" dirty="0">
                <a:solidFill>
                  <a:schemeClr val="bg1"/>
                </a:solidFill>
              </a:rPr>
              <a:t>Less use of fungicides</a:t>
            </a:r>
          </a:p>
          <a:p>
            <a:pPr marL="342900" indent="-342900"/>
            <a:r>
              <a:rPr lang="en-US" b="1" dirty="0">
                <a:solidFill>
                  <a:schemeClr val="bg1"/>
                </a:solidFill>
              </a:rPr>
              <a:t>New sources of </a:t>
            </a:r>
            <a:r>
              <a:rPr lang="en-US" b="1" dirty="0" smtClean="0">
                <a:solidFill>
                  <a:schemeClr val="bg1"/>
                </a:solidFill>
              </a:rPr>
              <a:t>resistance/tolerance</a:t>
            </a:r>
            <a:endParaRPr lang="en-US" b="1" dirty="0">
              <a:solidFill>
                <a:schemeClr val="bg1"/>
              </a:solidFill>
            </a:endParaRPr>
          </a:p>
          <a:p>
            <a:pPr marL="342900" indent="-342900"/>
            <a:r>
              <a:rPr lang="en-US" b="1" dirty="0">
                <a:solidFill>
                  <a:schemeClr val="bg1"/>
                </a:solidFill>
              </a:rPr>
              <a:t>Development of new breeding methods and </a:t>
            </a:r>
            <a:r>
              <a:rPr lang="en-US" b="1" dirty="0" smtClean="0">
                <a:solidFill>
                  <a:schemeClr val="bg1"/>
                </a:solidFill>
              </a:rPr>
              <a:t>tools</a:t>
            </a:r>
          </a:p>
          <a:p>
            <a:pPr marL="342900" indent="-342900"/>
            <a:endParaRPr lang="en-US" b="1" dirty="0">
              <a:solidFill>
                <a:schemeClr val="bg1"/>
              </a:solidFill>
            </a:endParaRPr>
          </a:p>
          <a:p>
            <a:pPr marL="342900" indent="-342900"/>
            <a:r>
              <a:rPr lang="en-US" sz="3200" b="1" dirty="0" smtClean="0">
                <a:solidFill>
                  <a:schemeClr val="bg1"/>
                </a:solidFill>
              </a:rPr>
              <a:t>Higher resistance/tolerance without loss of performance</a:t>
            </a:r>
            <a:endParaRPr lang="en-US" sz="3200" b="1" dirty="0">
              <a:solidFill>
                <a:srgbClr val="FF0000"/>
              </a:solidFill>
            </a:endParaRPr>
          </a:p>
        </p:txBody>
      </p:sp>
    </p:spTree>
    <p:extLst>
      <p:ext uri="{BB962C8B-B14F-4D97-AF65-F5344CB8AC3E}">
        <p14:creationId xmlns:p14="http://schemas.microsoft.com/office/powerpoint/2010/main" val="353212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57" y="1400463"/>
            <a:ext cx="12144285" cy="5303980"/>
          </a:xfrm>
          <a:prstGeom prst="rect">
            <a:avLst/>
          </a:prstGeom>
        </p:spPr>
      </p:pic>
      <p:sp>
        <p:nvSpPr>
          <p:cNvPr id="3" name="Title 2"/>
          <p:cNvSpPr>
            <a:spLocks noGrp="1"/>
          </p:cNvSpPr>
          <p:nvPr>
            <p:ph type="title"/>
          </p:nvPr>
        </p:nvSpPr>
        <p:spPr>
          <a:xfrm>
            <a:off x="2751512" y="273682"/>
            <a:ext cx="9252066" cy="665653"/>
          </a:xfrm>
        </p:spPr>
        <p:txBody>
          <a:bodyPr>
            <a:normAutofit/>
          </a:bodyPr>
          <a:lstStyle/>
          <a:p>
            <a:pPr algn="ctr"/>
            <a:r>
              <a:rPr lang="en-US" sz="3200" dirty="0" smtClean="0">
                <a:solidFill>
                  <a:schemeClr val="bg1"/>
                </a:solidFill>
                <a:latin typeface="+mn-lt"/>
              </a:rPr>
              <a:t>Acknowledgement And References</a:t>
            </a:r>
            <a:endParaRPr lang="en-US" sz="3200" dirty="0">
              <a:solidFill>
                <a:schemeClr val="bg1"/>
              </a:solidFill>
              <a:latin typeface="+mn-lt"/>
            </a:endParaRPr>
          </a:p>
        </p:txBody>
      </p:sp>
      <p:sp>
        <p:nvSpPr>
          <p:cNvPr id="6" name="Content Placeholder 5"/>
          <p:cNvSpPr>
            <a:spLocks noGrp="1"/>
          </p:cNvSpPr>
          <p:nvPr>
            <p:ph idx="1"/>
          </p:nvPr>
        </p:nvSpPr>
        <p:spPr>
          <a:xfrm>
            <a:off x="1332411" y="2049685"/>
            <a:ext cx="9615450" cy="3815538"/>
          </a:xfrm>
          <a:solidFill>
            <a:srgbClr val="000000">
              <a:alpha val="25098"/>
            </a:srgbClr>
          </a:solidFill>
        </p:spPr>
        <p:txBody>
          <a:bodyPr vert="horz" lIns="68580" tIns="34290" rIns="68580" bIns="34290" rtlCol="0">
            <a:noAutofit/>
          </a:bodyPr>
          <a:lstStyle/>
          <a:p>
            <a:r>
              <a:rPr lang="en-US" sz="1800" b="1" dirty="0">
                <a:solidFill>
                  <a:schemeClr val="bg1"/>
                </a:solidFill>
              </a:rPr>
              <a:t>Acknowledgements</a:t>
            </a:r>
          </a:p>
          <a:p>
            <a:pPr marL="342900" lvl="1"/>
            <a:r>
              <a:rPr lang="en-US" sz="1800" b="1" dirty="0">
                <a:solidFill>
                  <a:schemeClr val="bg1"/>
                </a:solidFill>
              </a:rPr>
              <a:t>Data used with permission from Research Groups of </a:t>
            </a:r>
            <a:r>
              <a:rPr lang="en-US" sz="1800" b="1" dirty="0" smtClean="0">
                <a:solidFill>
                  <a:schemeClr val="bg1"/>
                </a:solidFill>
              </a:rPr>
              <a:t>Michigan Sugar Company, </a:t>
            </a:r>
            <a:r>
              <a:rPr lang="en-US" sz="1800" b="1" dirty="0" err="1" smtClean="0">
                <a:solidFill>
                  <a:schemeClr val="bg1"/>
                </a:solidFill>
              </a:rPr>
              <a:t>Minn-Dak</a:t>
            </a:r>
            <a:r>
              <a:rPr lang="en-US" sz="1800" b="1" dirty="0" smtClean="0">
                <a:solidFill>
                  <a:schemeClr val="bg1"/>
                </a:solidFill>
              </a:rPr>
              <a:t> Farmers Cooperative </a:t>
            </a:r>
            <a:r>
              <a:rPr lang="en-US" sz="1800" b="1" dirty="0">
                <a:solidFill>
                  <a:schemeClr val="bg1"/>
                </a:solidFill>
              </a:rPr>
              <a:t>and SMBSC</a:t>
            </a:r>
          </a:p>
          <a:p>
            <a:r>
              <a:rPr lang="en-US" sz="1800" b="1" dirty="0">
                <a:solidFill>
                  <a:schemeClr val="bg1"/>
                </a:solidFill>
              </a:rPr>
              <a:t>References</a:t>
            </a:r>
          </a:p>
          <a:p>
            <a:pPr marL="342900" lvl="1"/>
            <a:r>
              <a:rPr lang="en-US" sz="1800" b="1" dirty="0">
                <a:solidFill>
                  <a:schemeClr val="bg1"/>
                </a:solidFill>
              </a:rPr>
              <a:t>Compendium of Beet Diseases and Pests Second Edition (2009).  The American Phytopathological Society.</a:t>
            </a:r>
          </a:p>
          <a:p>
            <a:pPr marL="342900" lvl="1"/>
            <a:r>
              <a:rPr lang="en-US" sz="1800" b="1" dirty="0">
                <a:solidFill>
                  <a:schemeClr val="bg1"/>
                </a:solidFill>
              </a:rPr>
              <a:t>Miller, J., Rekoske, M., and Quinn, A. (1994). Genetic resistance, fungicide protection and variety approval policies for controlling yield losses from Cercospora leaf spot infections. J. Sugar Beet Res. 31, 7–12. </a:t>
            </a:r>
          </a:p>
          <a:p>
            <a:pPr marL="342900" lvl="1"/>
            <a:r>
              <a:rPr lang="en-US" sz="1800" b="1" dirty="0">
                <a:solidFill>
                  <a:schemeClr val="bg1"/>
                </a:solidFill>
              </a:rPr>
              <a:t>Smith, G. A., and Gaskill, J. O. (1970). Inheritance of resistance to Cercospora leafspot in sugarbeet. J. Am. Soc. Sugar Beet Technol. 16, 172–180. </a:t>
            </a:r>
          </a:p>
          <a:p>
            <a:pPr marL="342900" lvl="1"/>
            <a:r>
              <a:rPr lang="en-US" sz="1800" b="1" dirty="0">
                <a:solidFill>
                  <a:schemeClr val="bg1"/>
                </a:solidFill>
              </a:rPr>
              <a:t>Vogel J, Kenter C, Holst C and Märländer B (2018) New Generation of Resistant Sugar Beet Varieties for Advanced Integrated Management of Cercospora Leaf Spot in Central Europe. Front. Plant Sci. 9:222.</a:t>
            </a:r>
            <a:endParaRPr lang="en-US" sz="1800" b="1" dirty="0">
              <a:solidFill>
                <a:srgbClr val="FFFF00"/>
              </a:solidFill>
            </a:endParaRPr>
          </a:p>
        </p:txBody>
      </p:sp>
    </p:spTree>
    <p:extLst>
      <p:ext uri="{BB962C8B-B14F-4D97-AF65-F5344CB8AC3E}">
        <p14:creationId xmlns:p14="http://schemas.microsoft.com/office/powerpoint/2010/main" val="3655470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00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38307" y="1314251"/>
            <a:ext cx="4075561" cy="5173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R_schaper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571" y="1331577"/>
            <a:ext cx="6815117" cy="5155676"/>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9">
            <a:extLst>
              <a:ext uri="{FF2B5EF4-FFF2-40B4-BE49-F238E27FC236}">
                <a16:creationId xmlns:a16="http://schemas.microsoft.com/office/drawing/2014/main" id="{C6EDE612-DF94-4F25-B27E-4E3EFC315064}"/>
              </a:ext>
            </a:extLst>
          </p:cNvPr>
          <p:cNvSpPr>
            <a:spLocks noGrp="1"/>
          </p:cNvSpPr>
          <p:nvPr>
            <p:ph type="title"/>
          </p:nvPr>
        </p:nvSpPr>
        <p:spPr>
          <a:xfrm>
            <a:off x="2759824" y="323560"/>
            <a:ext cx="9268692" cy="643441"/>
          </a:xfrm>
        </p:spPr>
        <p:txBody>
          <a:bodyPr>
            <a:noAutofit/>
          </a:bodyPr>
          <a:lstStyle/>
          <a:p>
            <a:pPr algn="ctr"/>
            <a:r>
              <a:rPr lang="de-DE" dirty="0" smtClean="0">
                <a:solidFill>
                  <a:schemeClr val="bg1"/>
                </a:solidFill>
                <a:latin typeface="+mn-lt"/>
              </a:rPr>
              <a:t>Cercospora Leaf Spot</a:t>
            </a:r>
            <a:endParaRPr lang="de-DE" dirty="0">
              <a:solidFill>
                <a:schemeClr val="bg1"/>
              </a:solidFill>
              <a:latin typeface="+mn-lt"/>
            </a:endParaRPr>
          </a:p>
        </p:txBody>
      </p:sp>
      <p:sp>
        <p:nvSpPr>
          <p:cNvPr id="8" name="Content Placeholder 7"/>
          <p:cNvSpPr>
            <a:spLocks noGrp="1"/>
          </p:cNvSpPr>
          <p:nvPr>
            <p:ph idx="1"/>
          </p:nvPr>
        </p:nvSpPr>
        <p:spPr>
          <a:xfrm>
            <a:off x="465513" y="1396538"/>
            <a:ext cx="6399473" cy="5068351"/>
          </a:xfrm>
          <a:solidFill>
            <a:srgbClr val="000000">
              <a:alpha val="14902"/>
            </a:srgbClr>
          </a:solidFill>
        </p:spPr>
        <p:txBody>
          <a:bodyPr>
            <a:noAutofit/>
          </a:bodyPr>
          <a:lstStyle/>
          <a:p>
            <a:endParaRPr lang="en-US" sz="1800" b="1" dirty="0" smtClean="0">
              <a:solidFill>
                <a:schemeClr val="bg1"/>
              </a:solidFill>
            </a:endParaRPr>
          </a:p>
          <a:p>
            <a:r>
              <a:rPr lang="en-US" sz="1800" b="1" dirty="0" err="1" smtClean="0">
                <a:solidFill>
                  <a:schemeClr val="bg1"/>
                </a:solidFill>
              </a:rPr>
              <a:t>Cercospora</a:t>
            </a:r>
            <a:r>
              <a:rPr lang="en-US" sz="1800" b="1" dirty="0" smtClean="0">
                <a:solidFill>
                  <a:schemeClr val="bg1"/>
                </a:solidFill>
              </a:rPr>
              <a:t> </a:t>
            </a:r>
            <a:r>
              <a:rPr lang="en-US" sz="1800" b="1" dirty="0">
                <a:solidFill>
                  <a:schemeClr val="bg1"/>
                </a:solidFill>
              </a:rPr>
              <a:t>leaf spot (</a:t>
            </a:r>
            <a:r>
              <a:rPr lang="en-US" sz="1800" b="1" i="1" dirty="0">
                <a:solidFill>
                  <a:schemeClr val="bg1"/>
                </a:solidFill>
              </a:rPr>
              <a:t>Cercospora beticola</a:t>
            </a:r>
            <a:r>
              <a:rPr lang="en-US" sz="1800" b="1" dirty="0">
                <a:solidFill>
                  <a:schemeClr val="bg1"/>
                </a:solidFill>
              </a:rPr>
              <a:t>) is a fungal disease that occur in many sugar beet producing areas of the United States.</a:t>
            </a:r>
          </a:p>
          <a:p>
            <a:r>
              <a:rPr lang="en-US" sz="1800" b="1" dirty="0">
                <a:solidFill>
                  <a:schemeClr val="bg1"/>
                </a:solidFill>
              </a:rPr>
              <a:t>Infection often results in significant reductions in yield and sucrose such as in Southern Minnesota in 1981 where yield and sugars were reduced up to 50%. </a:t>
            </a:r>
          </a:p>
          <a:p>
            <a:endParaRPr lang="en-US" sz="1800" b="1" dirty="0" smtClean="0">
              <a:solidFill>
                <a:schemeClr val="bg1"/>
              </a:solidFill>
            </a:endParaRPr>
          </a:p>
          <a:p>
            <a:endParaRPr lang="en-US" sz="1800" b="1" dirty="0">
              <a:solidFill>
                <a:schemeClr val="bg1"/>
              </a:solidFill>
            </a:endParaRPr>
          </a:p>
          <a:p>
            <a:endParaRPr lang="en-US" sz="1800" b="1" dirty="0">
              <a:solidFill>
                <a:schemeClr val="bg1"/>
              </a:solidFill>
            </a:endParaRPr>
          </a:p>
          <a:p>
            <a:r>
              <a:rPr lang="en-US" sz="1800" b="1" dirty="0">
                <a:solidFill>
                  <a:schemeClr val="bg1"/>
                </a:solidFill>
              </a:rPr>
              <a:t>The principal means of controlling losses due to infection is through </a:t>
            </a:r>
            <a:r>
              <a:rPr lang="en-US" sz="1800" b="1" dirty="0" smtClean="0">
                <a:solidFill>
                  <a:schemeClr val="bg1"/>
                </a:solidFill>
              </a:rPr>
              <a:t>tolerant </a:t>
            </a:r>
            <a:r>
              <a:rPr lang="en-US" sz="1800" b="1" dirty="0">
                <a:solidFill>
                  <a:schemeClr val="bg1"/>
                </a:solidFill>
              </a:rPr>
              <a:t>varieties and/or fungicides. </a:t>
            </a:r>
          </a:p>
          <a:p>
            <a:r>
              <a:rPr lang="en-US" sz="1800" b="1" dirty="0">
                <a:solidFill>
                  <a:schemeClr val="bg1"/>
                </a:solidFill>
              </a:rPr>
              <a:t>In the last 50 years the pathogen has shown the ability to overcome fungicides. </a:t>
            </a:r>
          </a:p>
        </p:txBody>
      </p:sp>
    </p:spTree>
    <p:extLst>
      <p:ext uri="{BB962C8B-B14F-4D97-AF65-F5344CB8AC3E}">
        <p14:creationId xmlns:p14="http://schemas.microsoft.com/office/powerpoint/2010/main" val="8617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2701636" y="104498"/>
            <a:ext cx="9385069" cy="999814"/>
          </a:xfrm>
        </p:spPr>
        <p:txBody>
          <a:bodyPr/>
          <a:lstStyle/>
          <a:p>
            <a:pPr algn="ctr"/>
            <a:r>
              <a:rPr lang="en-US" dirty="0" err="1" smtClean="0">
                <a:solidFill>
                  <a:schemeClr val="bg1"/>
                </a:solidFill>
                <a:latin typeface="+mn-lt"/>
              </a:rPr>
              <a:t>Cercospora</a:t>
            </a:r>
            <a:r>
              <a:rPr lang="en-US" dirty="0" smtClean="0">
                <a:solidFill>
                  <a:schemeClr val="bg1"/>
                </a:solidFill>
                <a:latin typeface="+mn-lt"/>
              </a:rPr>
              <a:t> Leaf Spot Incidence</a:t>
            </a:r>
            <a:endParaRPr lang="en-US" dirty="0">
              <a:solidFill>
                <a:schemeClr val="bg1"/>
              </a:solidFill>
              <a:latin typeface="+mn-lt"/>
            </a:endParaRPr>
          </a:p>
        </p:txBody>
      </p:sp>
      <p:sp>
        <p:nvSpPr>
          <p:cNvPr id="847875" name="Rectangle 3"/>
          <p:cNvSpPr>
            <a:spLocks noGrp="1" noChangeArrowheads="1"/>
          </p:cNvSpPr>
          <p:nvPr>
            <p:ph sz="half" idx="1"/>
          </p:nvPr>
        </p:nvSpPr>
        <p:spPr>
          <a:xfrm>
            <a:off x="753687" y="1370644"/>
            <a:ext cx="2770910" cy="4942702"/>
          </a:xfrm>
          <a:ln/>
        </p:spPr>
        <p:txBody>
          <a:bodyPr>
            <a:noAutofit/>
          </a:bodyPr>
          <a:lstStyle/>
          <a:p>
            <a:pPr>
              <a:spcBef>
                <a:spcPts val="1350"/>
              </a:spcBef>
            </a:pPr>
            <a:r>
              <a:rPr lang="en-US" sz="2000" b="1" dirty="0">
                <a:solidFill>
                  <a:srgbClr val="505150"/>
                </a:solidFill>
              </a:rPr>
              <a:t>Affects about 3/4ths of </a:t>
            </a:r>
            <a:r>
              <a:rPr lang="en-US" sz="2000" b="1" dirty="0" smtClean="0">
                <a:solidFill>
                  <a:srgbClr val="505150"/>
                </a:solidFill>
              </a:rPr>
              <a:t>the North American sugar beet </a:t>
            </a:r>
            <a:r>
              <a:rPr lang="en-US" sz="2000" b="1" dirty="0">
                <a:solidFill>
                  <a:srgbClr val="505150"/>
                </a:solidFill>
              </a:rPr>
              <a:t>growing area               </a:t>
            </a:r>
          </a:p>
          <a:p>
            <a:pPr lvl="1">
              <a:spcBef>
                <a:spcPts val="1350"/>
              </a:spcBef>
            </a:pPr>
            <a:r>
              <a:rPr lang="en-US" sz="2000" b="1" dirty="0">
                <a:solidFill>
                  <a:srgbClr val="505150"/>
                </a:solidFill>
              </a:rPr>
              <a:t>MN, ND, MI are the major regions</a:t>
            </a:r>
          </a:p>
          <a:p>
            <a:pPr>
              <a:spcBef>
                <a:spcPts val="1350"/>
              </a:spcBef>
            </a:pPr>
            <a:r>
              <a:rPr lang="en-US" sz="2000" b="1" dirty="0">
                <a:solidFill>
                  <a:srgbClr val="505150"/>
                </a:solidFill>
              </a:rPr>
              <a:t>Several severe infestations in North America have occurred in the last 40 years – early 1980’s, late 1990’s and most recently in 2016</a:t>
            </a:r>
          </a:p>
        </p:txBody>
      </p:sp>
      <p:pic>
        <p:nvPicPr>
          <p:cNvPr id="2" name="Picture 1"/>
          <p:cNvPicPr>
            <a:picLocks noChangeAspect="1"/>
          </p:cNvPicPr>
          <p:nvPr/>
        </p:nvPicPr>
        <p:blipFill>
          <a:blip r:embed="rId2"/>
          <a:stretch>
            <a:fillRect/>
          </a:stretch>
        </p:blipFill>
        <p:spPr>
          <a:xfrm>
            <a:off x="3707243" y="1370644"/>
            <a:ext cx="7523199" cy="5094245"/>
          </a:xfrm>
          <a:prstGeom prst="rect">
            <a:avLst/>
          </a:prstGeom>
        </p:spPr>
      </p:pic>
      <p:sp>
        <p:nvSpPr>
          <p:cNvPr id="5" name="Titel 9">
            <a:extLst>
              <a:ext uri="{FF2B5EF4-FFF2-40B4-BE49-F238E27FC236}">
                <a16:creationId xmlns:a16="http://schemas.microsoft.com/office/drawing/2014/main" id="{786DBE3D-78CC-478E-BDC7-F9AEA6CAC173}"/>
              </a:ext>
            </a:extLst>
          </p:cNvPr>
          <p:cNvSpPr txBox="1">
            <a:spLocks/>
          </p:cNvSpPr>
          <p:nvPr/>
        </p:nvSpPr>
        <p:spPr>
          <a:xfrm>
            <a:off x="1981200" y="378645"/>
            <a:ext cx="8229600" cy="520637"/>
          </a:xfr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de-DE" dirty="0"/>
          </a:p>
        </p:txBody>
      </p:sp>
    </p:spTree>
    <p:extLst>
      <p:ext uri="{BB962C8B-B14F-4D97-AF65-F5344CB8AC3E}">
        <p14:creationId xmlns:p14="http://schemas.microsoft.com/office/powerpoint/2010/main" val="1431228108"/>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685012" y="91666"/>
            <a:ext cx="9385068" cy="1036387"/>
          </a:xfrm>
        </p:spPr>
        <p:txBody>
          <a:bodyPr>
            <a:normAutofit/>
          </a:bodyPr>
          <a:lstStyle/>
          <a:p>
            <a:pPr algn="ctr"/>
            <a:r>
              <a:rPr lang="en-US" sz="4000" dirty="0" smtClean="0">
                <a:solidFill>
                  <a:schemeClr val="bg1"/>
                </a:solidFill>
                <a:latin typeface="+mn-lt"/>
              </a:rPr>
              <a:t>Management Of </a:t>
            </a:r>
            <a:r>
              <a:rPr lang="en-US" sz="4000" dirty="0" err="1" smtClean="0">
                <a:solidFill>
                  <a:schemeClr val="bg1"/>
                </a:solidFill>
                <a:latin typeface="+mn-lt"/>
              </a:rPr>
              <a:t>Cercospora</a:t>
            </a:r>
            <a:r>
              <a:rPr lang="en-US" sz="4000" dirty="0" smtClean="0">
                <a:solidFill>
                  <a:schemeClr val="bg1"/>
                </a:solidFill>
                <a:latin typeface="+mn-lt"/>
              </a:rPr>
              <a:t> Leaf Spot</a:t>
            </a:r>
            <a:endParaRPr lang="en-US" sz="4000" dirty="0">
              <a:solidFill>
                <a:schemeClr val="bg1"/>
              </a:solidFill>
              <a:latin typeface="+mn-lt"/>
            </a:endParaRPr>
          </a:p>
        </p:txBody>
      </p:sp>
      <p:sp>
        <p:nvSpPr>
          <p:cNvPr id="847875" name="Rectangle 3"/>
          <p:cNvSpPr>
            <a:spLocks noGrp="1" noChangeArrowheads="1"/>
          </p:cNvSpPr>
          <p:nvPr>
            <p:ph sz="half" idx="1"/>
          </p:nvPr>
        </p:nvSpPr>
        <p:spPr>
          <a:xfrm>
            <a:off x="1288473" y="3877533"/>
            <a:ext cx="4472246" cy="2828428"/>
          </a:xfrm>
          <a:ln/>
        </p:spPr>
        <p:txBody>
          <a:bodyPr>
            <a:noAutofit/>
          </a:bodyPr>
          <a:lstStyle/>
          <a:p>
            <a:pPr marL="0" indent="0">
              <a:spcBef>
                <a:spcPts val="0"/>
              </a:spcBef>
              <a:buNone/>
            </a:pPr>
            <a:r>
              <a:rPr lang="en-US" dirty="0" smtClean="0"/>
              <a:t>Two </a:t>
            </a:r>
            <a:r>
              <a:rPr lang="en-US" dirty="0"/>
              <a:t>main methods of controlling Cercospora</a:t>
            </a:r>
          </a:p>
          <a:p>
            <a:pPr lvl="1" indent="-342900">
              <a:spcBef>
                <a:spcPts val="0"/>
              </a:spcBef>
            </a:pPr>
            <a:r>
              <a:rPr lang="en-US" dirty="0"/>
              <a:t>Application of fungicides – monitoring systems are critical for timing the application</a:t>
            </a:r>
          </a:p>
          <a:p>
            <a:pPr lvl="1" indent="-342900">
              <a:spcBef>
                <a:spcPts val="0"/>
              </a:spcBef>
            </a:pPr>
            <a:r>
              <a:rPr lang="en-US" dirty="0" smtClean="0"/>
              <a:t>Tolerant </a:t>
            </a:r>
            <a:r>
              <a:rPr lang="en-US" dirty="0"/>
              <a:t>varieties</a:t>
            </a:r>
          </a:p>
          <a:p>
            <a:pPr>
              <a:spcBef>
                <a:spcPts val="0"/>
              </a:spcBef>
            </a:pPr>
            <a:endParaRPr lang="en-US" sz="2400" b="1" dirty="0"/>
          </a:p>
          <a:p>
            <a:pPr>
              <a:spcBef>
                <a:spcPts val="0"/>
              </a:spcBef>
            </a:pPr>
            <a:endParaRPr lang="en-US" dirty="0"/>
          </a:p>
        </p:txBody>
      </p:sp>
      <p:sp>
        <p:nvSpPr>
          <p:cNvPr id="4" name="Content Placeholder 3"/>
          <p:cNvSpPr>
            <a:spLocks noGrp="1"/>
          </p:cNvSpPr>
          <p:nvPr>
            <p:ph sz="half" idx="2"/>
          </p:nvPr>
        </p:nvSpPr>
        <p:spPr>
          <a:xfrm>
            <a:off x="6486535" y="3877533"/>
            <a:ext cx="4223784" cy="2828428"/>
          </a:xfrm>
        </p:spPr>
        <p:txBody>
          <a:bodyPr>
            <a:normAutofit/>
          </a:bodyPr>
          <a:lstStyle/>
          <a:p>
            <a:pPr marL="0" indent="0">
              <a:buNone/>
            </a:pPr>
            <a:r>
              <a:rPr lang="en-US" dirty="0" smtClean="0"/>
              <a:t>Other </a:t>
            </a:r>
            <a:r>
              <a:rPr lang="en-US" dirty="0"/>
              <a:t>contributing factors</a:t>
            </a:r>
          </a:p>
          <a:p>
            <a:pPr lvl="1"/>
            <a:r>
              <a:rPr lang="en-US" dirty="0"/>
              <a:t>Variety approval requirements</a:t>
            </a:r>
          </a:p>
          <a:p>
            <a:pPr lvl="1"/>
            <a:r>
              <a:rPr lang="en-US" dirty="0"/>
              <a:t>Agronomic practices such as crop rotation, weed control, tillage methods, etc.</a:t>
            </a:r>
          </a:p>
          <a:p>
            <a:endParaRPr lang="en-US" dirty="0"/>
          </a:p>
        </p:txBody>
      </p:sp>
      <p:sp>
        <p:nvSpPr>
          <p:cNvPr id="7" name="Rectangle 3"/>
          <p:cNvSpPr txBox="1">
            <a:spLocks noChangeArrowheads="1"/>
          </p:cNvSpPr>
          <p:nvPr/>
        </p:nvSpPr>
        <p:spPr>
          <a:xfrm>
            <a:off x="5967267" y="3455732"/>
            <a:ext cx="4536504" cy="2255542"/>
          </a:xfrm>
          <a:prstGeom prst="rect">
            <a:avLst/>
          </a:prstGeom>
          <a:ln/>
        </p:spPr>
        <p:txBody>
          <a:bodyPr vert="horz" lIns="68580" tIns="34290" rIns="68580" bIns="34290" rtlCol="0">
            <a:noAutofit/>
          </a:bodyPr>
          <a:lstStyle>
            <a:lvl1pPr marL="0" indent="0" algn="l" defTabSz="457200" rtl="0" eaLnBrk="1" latinLnBrk="0" hangingPunct="1">
              <a:spcBef>
                <a:spcPct val="20000"/>
              </a:spcBef>
              <a:buFontTx/>
              <a:buNone/>
              <a:defRPr sz="1600" kern="1200">
                <a:solidFill>
                  <a:srgbClr val="5A5B5E"/>
                </a:solidFill>
                <a:latin typeface="Arial"/>
                <a:ea typeface="+mn-ea"/>
                <a:cs typeface="Arial"/>
              </a:defRPr>
            </a:lvl1pPr>
            <a:lvl2pPr marL="457200" indent="0" algn="l" defTabSz="457200" rtl="0" eaLnBrk="1" latinLnBrk="0" hangingPunct="1">
              <a:spcBef>
                <a:spcPct val="20000"/>
              </a:spcBef>
              <a:buFontTx/>
              <a:buNone/>
              <a:defRPr sz="1600" kern="1200">
                <a:solidFill>
                  <a:srgbClr val="5A5B5E"/>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5A5B5E"/>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5A5B5E"/>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5A5B5E"/>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sz="1200" b="1" dirty="0"/>
          </a:p>
          <a:p>
            <a:pPr>
              <a:spcBef>
                <a:spcPts val="0"/>
              </a:spcBef>
            </a:pPr>
            <a:r>
              <a:rPr lang="en-US" sz="2000" b="1" dirty="0"/>
              <a:t>   </a:t>
            </a:r>
            <a:endParaRPr lang="en-US" sz="1200" dirty="0"/>
          </a:p>
        </p:txBody>
      </p:sp>
      <p:sp>
        <p:nvSpPr>
          <p:cNvPr id="8" name="Title 7">
            <a:extLst>
              <a:ext uri="{FF2B5EF4-FFF2-40B4-BE49-F238E27FC236}">
                <a16:creationId xmlns:a16="http://schemas.microsoft.com/office/drawing/2014/main" id="{D13BF160-0274-47DD-8933-942BA88481B6}"/>
              </a:ext>
            </a:extLst>
          </p:cNvPr>
          <p:cNvSpPr txBox="1">
            <a:spLocks/>
          </p:cNvSpPr>
          <p:nvPr/>
        </p:nvSpPr>
        <p:spPr>
          <a:xfrm>
            <a:off x="1981200" y="37864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p:pic>
        <p:nvPicPr>
          <p:cNvPr id="6" name="Picture 5"/>
          <p:cNvPicPr>
            <a:picLocks noChangeAspect="1"/>
          </p:cNvPicPr>
          <p:nvPr/>
        </p:nvPicPr>
        <p:blipFill>
          <a:blip r:embed="rId2"/>
          <a:stretch>
            <a:fillRect/>
          </a:stretch>
        </p:blipFill>
        <p:spPr>
          <a:xfrm>
            <a:off x="110148" y="1271841"/>
            <a:ext cx="11971704" cy="2485514"/>
          </a:xfrm>
          <a:prstGeom prst="rect">
            <a:avLst/>
          </a:prstGeom>
        </p:spPr>
      </p:pic>
    </p:spTree>
    <p:extLst>
      <p:ext uri="{BB962C8B-B14F-4D97-AF65-F5344CB8AC3E}">
        <p14:creationId xmlns:p14="http://schemas.microsoft.com/office/powerpoint/2010/main" val="4020279579"/>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9954" y="176441"/>
            <a:ext cx="7248407" cy="905086"/>
          </a:xfrm>
        </p:spPr>
        <p:txBody>
          <a:bodyPr>
            <a:noAutofit/>
          </a:bodyPr>
          <a:lstStyle/>
          <a:p>
            <a:r>
              <a:rPr lang="en-US" sz="2700" dirty="0" smtClean="0">
                <a:latin typeface="+mn-lt"/>
              </a:rPr>
              <a:t>Variety Approval Requirement for </a:t>
            </a:r>
            <a:r>
              <a:rPr lang="en-US" sz="2700" dirty="0" err="1" smtClean="0">
                <a:latin typeface="+mn-lt"/>
              </a:rPr>
              <a:t>Cercospora</a:t>
            </a:r>
            <a:r>
              <a:rPr lang="en-US" sz="2700" dirty="0" smtClean="0">
                <a:latin typeface="+mn-lt"/>
              </a:rPr>
              <a:t> Changes Across N.A. Markets</a:t>
            </a:r>
            <a:endParaRPr lang="en-US" sz="27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71331592"/>
              </p:ext>
            </p:extLst>
          </p:nvPr>
        </p:nvGraphicFramePr>
        <p:xfrm>
          <a:off x="1343026" y="1587731"/>
          <a:ext cx="9074034" cy="491872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7">
            <a:extLst>
              <a:ext uri="{FF2B5EF4-FFF2-40B4-BE49-F238E27FC236}">
                <a16:creationId xmlns:a16="http://schemas.microsoft.com/office/drawing/2014/main" id="{B51A0F71-1605-404F-935C-F4A96AD1C69C}"/>
              </a:ext>
            </a:extLst>
          </p:cNvPr>
          <p:cNvSpPr txBox="1">
            <a:spLocks/>
          </p:cNvSpPr>
          <p:nvPr/>
        </p:nvSpPr>
        <p:spPr>
          <a:xfrm>
            <a:off x="1981200" y="16395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p:spTree>
    <p:extLst>
      <p:ext uri="{BB962C8B-B14F-4D97-AF65-F5344CB8AC3E}">
        <p14:creationId xmlns:p14="http://schemas.microsoft.com/office/powerpoint/2010/main" val="2412604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948" y="266242"/>
            <a:ext cx="9335193" cy="665653"/>
          </a:xfrm>
        </p:spPr>
        <p:txBody>
          <a:bodyPr>
            <a:noAutofit/>
          </a:bodyPr>
          <a:lstStyle/>
          <a:p>
            <a:pPr algn="ctr"/>
            <a:r>
              <a:rPr lang="en-US" sz="4000" dirty="0">
                <a:solidFill>
                  <a:schemeClr val="bg1"/>
                </a:solidFill>
                <a:latin typeface="+mn-lt"/>
              </a:rPr>
              <a:t>Historic U.S. Beet Sugar Production (</a:t>
            </a:r>
            <a:r>
              <a:rPr lang="en-US" sz="4000" dirty="0" err="1" smtClean="0">
                <a:solidFill>
                  <a:schemeClr val="bg1"/>
                </a:solidFill>
                <a:latin typeface="+mn-lt"/>
              </a:rPr>
              <a:t>Lbs</a:t>
            </a:r>
            <a:r>
              <a:rPr lang="en-US" sz="4000" dirty="0" smtClean="0">
                <a:solidFill>
                  <a:schemeClr val="bg1"/>
                </a:solidFill>
                <a:latin typeface="+mn-lt"/>
              </a:rPr>
              <a:t>/A)</a:t>
            </a:r>
            <a:endParaRPr lang="en-US" sz="4000" dirty="0">
              <a:solidFill>
                <a:schemeClr val="bg1"/>
              </a:solidFill>
              <a:latin typeface="+mn-lt"/>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80850005"/>
              </p:ext>
            </p:extLst>
          </p:nvPr>
        </p:nvGraphicFramePr>
        <p:xfrm>
          <a:off x="1604356" y="2014211"/>
          <a:ext cx="9210502" cy="4230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7901903" y="1736052"/>
            <a:ext cx="2189594" cy="300082"/>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Roundup Ready® </a:t>
            </a:r>
            <a:r>
              <a:rPr lang="en-US" sz="1350" b="1" dirty="0" err="1">
                <a:solidFill>
                  <a:prstClr val="black"/>
                </a:solidFill>
                <a:latin typeface="Calibri" panose="020F0502020204030204"/>
              </a:rPr>
              <a:t>Sugarbeet</a:t>
            </a:r>
            <a:r>
              <a:rPr lang="en-US" sz="1350" b="1" dirty="0">
                <a:solidFill>
                  <a:prstClr val="black"/>
                </a:solidFill>
                <a:latin typeface="Calibri" panose="020F0502020204030204"/>
              </a:rPr>
              <a:t> </a:t>
            </a:r>
          </a:p>
        </p:txBody>
      </p:sp>
      <p:sp>
        <p:nvSpPr>
          <p:cNvPr id="10" name="Right Brace 9"/>
          <p:cNvSpPr/>
          <p:nvPr/>
        </p:nvSpPr>
        <p:spPr>
          <a:xfrm rot="16200000">
            <a:off x="8810021" y="785575"/>
            <a:ext cx="376370" cy="3234294"/>
          </a:xfrm>
          <a:prstGeom prst="rightBrace">
            <a:avLst>
              <a:gd name="adj1" fmla="val 0"/>
              <a:gd name="adj2" fmla="val 49659"/>
            </a:avLst>
          </a:prstGeom>
          <a:ln w="28575"/>
        </p:spPr>
        <p:style>
          <a:lnRef idx="3">
            <a:schemeClr val="dk1"/>
          </a:lnRef>
          <a:fillRef idx="0">
            <a:schemeClr val="dk1"/>
          </a:fillRef>
          <a:effectRef idx="2">
            <a:schemeClr val="dk1"/>
          </a:effectRef>
          <a:fontRef idx="minor">
            <a:schemeClr val="tx1"/>
          </a:fontRef>
        </p:style>
        <p:txBody>
          <a:bodyPr rtlCol="0" anchor="ctr"/>
          <a:lstStyle/>
          <a:p>
            <a:pPr algn="ctr" defTabSz="685800">
              <a:defRPr/>
            </a:pPr>
            <a:endParaRPr lang="en-US" sz="1350">
              <a:solidFill>
                <a:prstClr val="black"/>
              </a:solidFill>
              <a:latin typeface="Calibri" panose="020F0502020204030204"/>
            </a:endParaRPr>
          </a:p>
        </p:txBody>
      </p:sp>
      <p:sp>
        <p:nvSpPr>
          <p:cNvPr id="11" name="TextBox 10"/>
          <p:cNvSpPr txBox="1"/>
          <p:nvPr/>
        </p:nvSpPr>
        <p:spPr>
          <a:xfrm>
            <a:off x="1938232" y="6244933"/>
            <a:ext cx="8262198" cy="307777"/>
          </a:xfrm>
          <a:prstGeom prst="rect">
            <a:avLst/>
          </a:prstGeom>
          <a:noFill/>
        </p:spPr>
        <p:txBody>
          <a:bodyPr wrap="none" rtlCol="0">
            <a:spAutoFit/>
          </a:bodyPr>
          <a:lstStyle/>
          <a:p>
            <a:pPr defTabSz="685800">
              <a:defRPr/>
            </a:pPr>
            <a:r>
              <a:rPr lang="en-US" sz="700" dirty="0">
                <a:solidFill>
                  <a:prstClr val="black"/>
                </a:solidFill>
                <a:latin typeface="Calibri" panose="020F0502020204030204"/>
              </a:rPr>
              <a:t>Source: USDA, National Agricultural Statistics Service, Crop Production; Farm Service Agency, Sweetener Market Data; World Agricultural Outlook Board, WASDE; Economic Research Service, Sugar and Sweetener Outlook.</a:t>
            </a:r>
          </a:p>
          <a:p>
            <a:pPr defTabSz="685800">
              <a:defRPr/>
            </a:pPr>
            <a:r>
              <a:rPr lang="en-US" sz="700" dirty="0">
                <a:solidFill>
                  <a:prstClr val="black"/>
                </a:solidFill>
                <a:latin typeface="Calibri" panose="020F0502020204030204"/>
              </a:rPr>
              <a:t>https://ers.usda.gov./data-products/sugar-and-sweeteners-yearbood-tables/ </a:t>
            </a:r>
          </a:p>
        </p:txBody>
      </p:sp>
      <p:sp>
        <p:nvSpPr>
          <p:cNvPr id="7" name="TextBox 4"/>
          <p:cNvSpPr txBox="1"/>
          <p:nvPr/>
        </p:nvSpPr>
        <p:spPr>
          <a:xfrm>
            <a:off x="3340513" y="2663598"/>
            <a:ext cx="215679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r>
              <a:rPr lang="en-US" sz="1800" b="1" kern="0" dirty="0">
                <a:solidFill>
                  <a:srgbClr val="EEECE1">
                    <a:lumMod val="25000"/>
                  </a:srgbClr>
                </a:solidFill>
                <a:latin typeface="Calibri"/>
              </a:rPr>
              <a:t>Gain per year ~2-3%</a:t>
            </a:r>
          </a:p>
        </p:txBody>
      </p:sp>
    </p:spTree>
    <p:extLst>
      <p:ext uri="{BB962C8B-B14F-4D97-AF65-F5344CB8AC3E}">
        <p14:creationId xmlns:p14="http://schemas.microsoft.com/office/powerpoint/2010/main" val="3993793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741815" y="306136"/>
            <a:ext cx="9295014" cy="665653"/>
          </a:xfrm>
        </p:spPr>
        <p:txBody>
          <a:bodyPr>
            <a:normAutofit fontScale="90000"/>
          </a:bodyPr>
          <a:lstStyle/>
          <a:p>
            <a:pPr algn="ctr"/>
            <a:r>
              <a:rPr lang="en-US" dirty="0" smtClean="0">
                <a:solidFill>
                  <a:schemeClr val="bg1"/>
                </a:solidFill>
                <a:latin typeface="+mn-lt"/>
              </a:rPr>
              <a:t>Breeding For </a:t>
            </a:r>
            <a:r>
              <a:rPr lang="en-US" dirty="0" err="1" smtClean="0">
                <a:solidFill>
                  <a:schemeClr val="bg1"/>
                </a:solidFill>
                <a:latin typeface="+mn-lt"/>
              </a:rPr>
              <a:t>Cercospora</a:t>
            </a:r>
            <a:r>
              <a:rPr lang="en-US" dirty="0" smtClean="0">
                <a:solidFill>
                  <a:schemeClr val="bg1"/>
                </a:solidFill>
                <a:latin typeface="+mn-lt"/>
              </a:rPr>
              <a:t> Tolerance</a:t>
            </a:r>
            <a:endParaRPr lang="en-US" dirty="0">
              <a:solidFill>
                <a:schemeClr val="bg1"/>
              </a:solidFill>
              <a:latin typeface="+mn-lt"/>
            </a:endParaRPr>
          </a:p>
        </p:txBody>
      </p:sp>
      <p:sp>
        <p:nvSpPr>
          <p:cNvPr id="847875" name="Rectangle 3"/>
          <p:cNvSpPr>
            <a:spLocks noGrp="1" noChangeArrowheads="1"/>
          </p:cNvSpPr>
          <p:nvPr>
            <p:ph sz="half" idx="1"/>
          </p:nvPr>
        </p:nvSpPr>
        <p:spPr>
          <a:xfrm>
            <a:off x="249382" y="1617803"/>
            <a:ext cx="5770418" cy="4533611"/>
          </a:xfrm>
          <a:ln/>
        </p:spPr>
        <p:txBody>
          <a:bodyPr>
            <a:noAutofit/>
          </a:bodyPr>
          <a:lstStyle/>
          <a:p>
            <a:pPr marL="257175" indent="-257175">
              <a:spcBef>
                <a:spcPct val="75000"/>
              </a:spcBef>
            </a:pPr>
            <a:r>
              <a:rPr lang="en-US" sz="2400" b="1" dirty="0"/>
              <a:t>In the 80’s and 90’s the best </a:t>
            </a:r>
            <a:r>
              <a:rPr lang="en-US" sz="2400" b="1" dirty="0" err="1"/>
              <a:t>Cercospora</a:t>
            </a:r>
            <a:r>
              <a:rPr lang="en-US" sz="2400" b="1" dirty="0"/>
              <a:t> </a:t>
            </a:r>
            <a:r>
              <a:rPr lang="en-US" sz="2400" b="1" dirty="0" smtClean="0"/>
              <a:t>tolerant </a:t>
            </a:r>
            <a:r>
              <a:rPr lang="en-US" sz="2400" b="1" dirty="0"/>
              <a:t>varieties were at least 10% lower in performance - tons and/or sugar content  </a:t>
            </a:r>
          </a:p>
          <a:p>
            <a:pPr marL="257175" indent="-257175">
              <a:spcBef>
                <a:spcPct val="75000"/>
              </a:spcBef>
            </a:pPr>
            <a:r>
              <a:rPr lang="en-US" sz="2400" b="1" dirty="0"/>
              <a:t>Strong genetic variation for </a:t>
            </a:r>
            <a:r>
              <a:rPr lang="en-US" sz="2400" b="1" dirty="0" smtClean="0"/>
              <a:t>tolerance </a:t>
            </a:r>
            <a:r>
              <a:rPr lang="en-US" sz="2400" b="1" dirty="0"/>
              <a:t>exists</a:t>
            </a:r>
            <a:endParaRPr lang="en-US" sz="2400" b="1" i="1" dirty="0"/>
          </a:p>
          <a:p>
            <a:pPr marL="257175" indent="-257175">
              <a:spcBef>
                <a:spcPct val="75000"/>
              </a:spcBef>
            </a:pPr>
            <a:r>
              <a:rPr lang="en-US" sz="2400" b="1" dirty="0"/>
              <a:t>Breeding challenge - inverse correlation between </a:t>
            </a:r>
            <a:r>
              <a:rPr lang="en-US" sz="2400" b="1" dirty="0" err="1"/>
              <a:t>Cercospora</a:t>
            </a:r>
            <a:r>
              <a:rPr lang="en-US" sz="2400" b="1" dirty="0"/>
              <a:t> </a:t>
            </a:r>
            <a:r>
              <a:rPr lang="en-US" sz="2400" b="1" dirty="0" smtClean="0"/>
              <a:t>tolerance </a:t>
            </a:r>
            <a:r>
              <a:rPr lang="en-US" sz="2400" b="1" dirty="0"/>
              <a:t>and performance (sugar yield per unit of land)</a:t>
            </a:r>
          </a:p>
          <a:p>
            <a:pPr marL="257175" indent="-257175">
              <a:spcBef>
                <a:spcPct val="75000"/>
              </a:spcBef>
            </a:pPr>
            <a:r>
              <a:rPr lang="en-US" sz="2400" b="1" dirty="0"/>
              <a:t>Breeding strategy and methodology has changed over the last 25 years</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1490488"/>
            <a:ext cx="5708074" cy="48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7">
            <a:extLst>
              <a:ext uri="{FF2B5EF4-FFF2-40B4-BE49-F238E27FC236}">
                <a16:creationId xmlns:a16="http://schemas.microsoft.com/office/drawing/2014/main" id="{A8273B97-400E-49F6-A652-3EF4315D5BBA}"/>
              </a:ext>
            </a:extLst>
          </p:cNvPr>
          <p:cNvSpPr txBox="1">
            <a:spLocks/>
          </p:cNvSpPr>
          <p:nvPr/>
        </p:nvSpPr>
        <p:spPr>
          <a:xfrm>
            <a:off x="1981200" y="37864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p:spTree>
    <p:extLst>
      <p:ext uri="{BB962C8B-B14F-4D97-AF65-F5344CB8AC3E}">
        <p14:creationId xmlns:p14="http://schemas.microsoft.com/office/powerpoint/2010/main" val="3823843247"/>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79766" y="2303995"/>
            <a:ext cx="5304628" cy="4329101"/>
          </a:xfrm>
          <a:prstGeom prst="rect">
            <a:avLst/>
          </a:prstGeom>
        </p:spPr>
      </p:pic>
      <p:pic>
        <p:nvPicPr>
          <p:cNvPr id="9" name="Picture 8"/>
          <p:cNvPicPr>
            <a:picLocks noChangeAspect="1"/>
          </p:cNvPicPr>
          <p:nvPr/>
        </p:nvPicPr>
        <p:blipFill>
          <a:blip r:embed="rId5"/>
          <a:stretch>
            <a:fillRect/>
          </a:stretch>
        </p:blipFill>
        <p:spPr>
          <a:xfrm>
            <a:off x="5495457" y="2264533"/>
            <a:ext cx="6630214" cy="4510341"/>
          </a:xfrm>
          <a:prstGeom prst="rect">
            <a:avLst/>
          </a:prstGeom>
        </p:spPr>
      </p:pic>
      <p:graphicFrame>
        <p:nvGraphicFramePr>
          <p:cNvPr id="4" name="Objekt 3" hidden="1">
            <a:extLst>
              <a:ext uri="{FF2B5EF4-FFF2-40B4-BE49-F238E27FC236}">
                <a16:creationId xmlns:a16="http://schemas.microsoft.com/office/drawing/2014/main" id="{C4AF2AEF-0245-49E9-A215-37F1C87D3F28}"/>
              </a:ext>
            </a:extLst>
          </p:cNvPr>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2049" name="think-cell Folie" r:id="rId6" imgW="523" imgH="499" progId="TCLayout.ActiveDocument.1">
                  <p:embed/>
                </p:oleObj>
              </mc:Choice>
              <mc:Fallback>
                <p:oleObj name="think-cell Folie" r:id="rId6" imgW="523" imgH="499" progId="TCLayout.ActiveDocument.1">
                  <p:embed/>
                  <p:pic>
                    <p:nvPicPr>
                      <p:cNvPr id="4" name="Objekt 3" hidden="1">
                        <a:extLst>
                          <a:ext uri="{FF2B5EF4-FFF2-40B4-BE49-F238E27FC236}">
                            <a16:creationId xmlns:a16="http://schemas.microsoft.com/office/drawing/2014/main" id="{C4AF2AEF-0245-49E9-A215-37F1C87D3F28}"/>
                          </a:ext>
                        </a:extLst>
                      </p:cNvPr>
                      <p:cNvPicPr/>
                      <p:nvPr/>
                    </p:nvPicPr>
                    <p:blipFill>
                      <a:blip r:embed="rId7"/>
                      <a:stretch>
                        <a:fillRect/>
                      </a:stretch>
                    </p:blipFill>
                    <p:spPr>
                      <a:xfrm>
                        <a:off x="1525589" y="1589"/>
                        <a:ext cx="1587" cy="1587"/>
                      </a:xfrm>
                      <a:prstGeom prst="rect">
                        <a:avLst/>
                      </a:prstGeom>
                    </p:spPr>
                  </p:pic>
                </p:oleObj>
              </mc:Fallback>
            </mc:AlternateContent>
          </a:graphicData>
        </a:graphic>
      </p:graphicFrame>
      <p:sp>
        <p:nvSpPr>
          <p:cNvPr id="2" name="Title 1"/>
          <p:cNvSpPr>
            <a:spLocks noGrp="1"/>
          </p:cNvSpPr>
          <p:nvPr>
            <p:ph type="title"/>
          </p:nvPr>
        </p:nvSpPr>
        <p:spPr>
          <a:xfrm>
            <a:off x="2809702" y="140680"/>
            <a:ext cx="9210502" cy="1003228"/>
          </a:xfrm>
        </p:spPr>
        <p:txBody>
          <a:bodyPr>
            <a:normAutofit/>
          </a:bodyPr>
          <a:lstStyle/>
          <a:p>
            <a:pPr algn="ctr"/>
            <a:r>
              <a:rPr lang="en-US" sz="3200" dirty="0">
                <a:solidFill>
                  <a:schemeClr val="bg1"/>
                </a:solidFill>
                <a:latin typeface="+mn-lt"/>
              </a:rPr>
              <a:t>General Breeding Tendency Of </a:t>
            </a:r>
            <a:r>
              <a:rPr lang="en-US" sz="3200" dirty="0" err="1">
                <a:solidFill>
                  <a:schemeClr val="bg1"/>
                </a:solidFill>
                <a:latin typeface="+mn-lt"/>
              </a:rPr>
              <a:t>Cercospora</a:t>
            </a:r>
            <a:r>
              <a:rPr lang="en-US" sz="3200" dirty="0">
                <a:solidFill>
                  <a:schemeClr val="bg1"/>
                </a:solidFill>
                <a:latin typeface="+mn-lt"/>
              </a:rPr>
              <a:t> </a:t>
            </a:r>
            <a:br>
              <a:rPr lang="en-US" sz="3200" dirty="0">
                <a:solidFill>
                  <a:schemeClr val="bg1"/>
                </a:solidFill>
                <a:latin typeface="+mn-lt"/>
              </a:rPr>
            </a:br>
            <a:r>
              <a:rPr lang="en-US" sz="3200" dirty="0" smtClean="0">
                <a:solidFill>
                  <a:schemeClr val="bg1"/>
                </a:solidFill>
                <a:latin typeface="+mn-lt"/>
              </a:rPr>
              <a:t>Tolerance </a:t>
            </a:r>
            <a:r>
              <a:rPr lang="en-US" sz="3200" dirty="0">
                <a:solidFill>
                  <a:schemeClr val="bg1"/>
                </a:solidFill>
                <a:latin typeface="+mn-lt"/>
              </a:rPr>
              <a:t>Versus Performance</a:t>
            </a:r>
          </a:p>
        </p:txBody>
      </p:sp>
      <p:sp>
        <p:nvSpPr>
          <p:cNvPr id="10" name="Title 1"/>
          <p:cNvSpPr txBox="1">
            <a:spLocks/>
          </p:cNvSpPr>
          <p:nvPr/>
        </p:nvSpPr>
        <p:spPr>
          <a:xfrm>
            <a:off x="6853723" y="1459934"/>
            <a:ext cx="4603973" cy="8440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t>Performance of varieties – 1992 &amp; 1993 Michigan Sugar Company Official Variety Trial Results</a:t>
            </a:r>
            <a:endParaRPr lang="en-US" sz="1800" b="1" dirty="0"/>
          </a:p>
        </p:txBody>
      </p:sp>
    </p:spTree>
    <p:extLst>
      <p:ext uri="{BB962C8B-B14F-4D97-AF65-F5344CB8AC3E}">
        <p14:creationId xmlns:p14="http://schemas.microsoft.com/office/powerpoint/2010/main" val="1556812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EFE1DB5-6607-4A64-B34C-BE20843DEECF}"/>
              </a:ext>
            </a:extLst>
          </p:cNvPr>
          <p:cNvGraphicFramePr>
            <a:graphicFrameLocks noChangeAspect="1"/>
          </p:cNvGraphicFramePr>
          <p:nvPr>
            <p:custDataLst>
              <p:tags r:id="rId2"/>
            </p:custDataLs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spid="_x0000_s1025" name="think-cell Folie" r:id="rId4" imgW="523" imgH="499" progId="TCLayout.ActiveDocument.1">
                  <p:embed/>
                </p:oleObj>
              </mc:Choice>
              <mc:Fallback>
                <p:oleObj name="think-cell Folie" r:id="rId4" imgW="523" imgH="499" progId="TCLayout.ActiveDocument.1">
                  <p:embed/>
                  <p:pic>
                    <p:nvPicPr>
                      <p:cNvPr id="2" name="Objekt 1" hidden="1">
                        <a:extLst>
                          <a:ext uri="{FF2B5EF4-FFF2-40B4-BE49-F238E27FC236}">
                            <a16:creationId xmlns:a16="http://schemas.microsoft.com/office/drawing/2014/main" id="{1EFE1DB5-6607-4A64-B34C-BE20843DEECF}"/>
                          </a:ext>
                        </a:extLst>
                      </p:cNvPr>
                      <p:cNvPicPr/>
                      <p:nvPr/>
                    </p:nvPicPr>
                    <p:blipFill>
                      <a:blip r:embed="rId5"/>
                      <a:stretch>
                        <a:fillRect/>
                      </a:stretch>
                    </p:blipFill>
                    <p:spPr>
                      <a:xfrm>
                        <a:off x="1525589" y="1589"/>
                        <a:ext cx="1587" cy="1587"/>
                      </a:xfrm>
                      <a:prstGeom prst="rect">
                        <a:avLst/>
                      </a:prstGeom>
                    </p:spPr>
                  </p:pic>
                </p:oleObj>
              </mc:Fallback>
            </mc:AlternateContent>
          </a:graphicData>
        </a:graphic>
      </p:graphicFrame>
      <p:sp>
        <p:nvSpPr>
          <p:cNvPr id="8" name="Rechteck 7">
            <a:extLst>
              <a:ext uri="{FF2B5EF4-FFF2-40B4-BE49-F238E27FC236}">
                <a16:creationId xmlns:a16="http://schemas.microsoft.com/office/drawing/2014/main" id="{6DAAD9D4-39E6-497B-94DC-67A09064DE48}"/>
              </a:ext>
            </a:extLst>
          </p:cNvPr>
          <p:cNvSpPr/>
          <p:nvPr/>
        </p:nvSpPr>
        <p:spPr>
          <a:xfrm>
            <a:off x="1881994" y="1540261"/>
            <a:ext cx="4201163" cy="4459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Calibri" panose="020F0502020204030204"/>
            </a:endParaRPr>
          </a:p>
        </p:txBody>
      </p:sp>
      <p:sp>
        <p:nvSpPr>
          <p:cNvPr id="9" name="Rechteck 8">
            <a:extLst>
              <a:ext uri="{FF2B5EF4-FFF2-40B4-BE49-F238E27FC236}">
                <a16:creationId xmlns:a16="http://schemas.microsoft.com/office/drawing/2014/main" id="{DC8A618C-18BA-4F55-9079-FFD932771F4B}"/>
              </a:ext>
            </a:extLst>
          </p:cNvPr>
          <p:cNvSpPr/>
          <p:nvPr/>
        </p:nvSpPr>
        <p:spPr>
          <a:xfrm>
            <a:off x="6096001" y="1587600"/>
            <a:ext cx="4201163" cy="4459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Calibri" panose="020F0502020204030204"/>
            </a:endParaRPr>
          </a:p>
        </p:txBody>
      </p:sp>
      <p:sp>
        <p:nvSpPr>
          <p:cNvPr id="7" name="Title 6"/>
          <p:cNvSpPr>
            <a:spLocks noGrp="1"/>
          </p:cNvSpPr>
          <p:nvPr>
            <p:ph type="title"/>
          </p:nvPr>
        </p:nvSpPr>
        <p:spPr/>
        <p:txBody>
          <a:bodyPr/>
          <a:lstStyle/>
          <a:p>
            <a:r>
              <a:rPr lang="en-US" dirty="0" smtClean="0">
                <a:latin typeface="+mn-lt"/>
              </a:rPr>
              <a:t>SMBSC Official Trial Data 2011-2018*</a:t>
            </a:r>
            <a:br>
              <a:rPr lang="en-US" dirty="0" smtClean="0">
                <a:latin typeface="+mn-lt"/>
              </a:rPr>
            </a:br>
            <a:r>
              <a:rPr lang="en-US" sz="1800" dirty="0" err="1">
                <a:latin typeface="+mn-lt"/>
              </a:rPr>
              <a:t>Betaseed</a:t>
            </a:r>
            <a:r>
              <a:rPr lang="en-US" sz="1800" dirty="0">
                <a:latin typeface="+mn-lt"/>
              </a:rPr>
              <a:t> Inc. Genetics</a:t>
            </a:r>
          </a:p>
        </p:txBody>
      </p:sp>
      <mc:AlternateContent xmlns:mc="http://schemas.openxmlformats.org/markup-compatibility/2006" xmlns:cx1="http://schemas.microsoft.com/office/drawing/2015/9/8/chartex">
        <mc:Choice Requires="cx1">
          <p:graphicFrame>
            <p:nvGraphicFramePr>
              <p:cNvPr id="6" name="Content Placeholder 5"/>
              <p:cNvGraphicFramePr>
                <a:graphicFrameLocks noGrp="1"/>
              </p:cNvGraphicFramePr>
              <p:nvPr>
                <p:ph idx="1"/>
                <p:extLst/>
              </p:nvPr>
            </p:nvGraphicFramePr>
            <p:xfrm>
              <a:off x="2152650" y="1540261"/>
              <a:ext cx="3943350" cy="4636702"/>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6" name="Content Placeholder 5"/>
              <p:cNvPicPr>
                <a:picLocks noGrp="1" noRot="1" noChangeAspect="1" noMove="1" noResize="1" noEditPoints="1" noAdjustHandles="1" noChangeArrowheads="1" noChangeShapeType="1"/>
              </p:cNvPicPr>
              <p:nvPr/>
            </p:nvPicPr>
            <p:blipFill>
              <a:blip r:embed="rId7"/>
              <a:stretch>
                <a:fillRect/>
              </a:stretch>
            </p:blipFill>
            <p:spPr>
              <a:xfrm>
                <a:off x="2152650" y="1540261"/>
                <a:ext cx="3943350" cy="4636702"/>
              </a:xfrm>
              <a:prstGeom prst="rect">
                <a:avLst/>
              </a:prstGeom>
            </p:spPr>
          </p:pic>
        </mc:Fallback>
      </mc:AlternateContent>
      <p:sp>
        <p:nvSpPr>
          <p:cNvPr id="5" name="Title 7">
            <a:extLst>
              <a:ext uri="{FF2B5EF4-FFF2-40B4-BE49-F238E27FC236}">
                <a16:creationId xmlns:a16="http://schemas.microsoft.com/office/drawing/2014/main" id="{FE70D436-8EE1-4111-96D1-F5318392CF78}"/>
              </a:ext>
            </a:extLst>
          </p:cNvPr>
          <p:cNvSpPr txBox="1">
            <a:spLocks/>
          </p:cNvSpPr>
          <p:nvPr/>
        </p:nvSpPr>
        <p:spPr>
          <a:xfrm>
            <a:off x="1981200" y="378645"/>
            <a:ext cx="8229600" cy="520637"/>
          </a:xfrm>
          <a:prstGeom prst="rect">
            <a:avLst/>
          </a:prstGeom>
        </p:spPr>
        <p:txBody>
          <a:bodyPr/>
          <a:lstStyle>
            <a:lvl1pPr algn="l" defTabSz="457200" rtl="0" eaLnBrk="1" latinLnBrk="0" hangingPunct="1">
              <a:spcBef>
                <a:spcPct val="0"/>
              </a:spcBef>
              <a:buNone/>
              <a:defRPr sz="2000" kern="1200">
                <a:solidFill>
                  <a:srgbClr val="421D00"/>
                </a:solidFill>
                <a:latin typeface="Arial"/>
                <a:ea typeface="+mj-ea"/>
                <a:cs typeface="Arial"/>
              </a:defRPr>
            </a:lvl1pPr>
          </a:lstStyle>
          <a:p>
            <a:endParaRPr lang="en-US" dirty="0"/>
          </a:p>
        </p:txBody>
      </p:sp>
      <mc:AlternateContent xmlns:mc="http://schemas.openxmlformats.org/markup-compatibility/2006" xmlns:cx1="http://schemas.microsoft.com/office/drawing/2015/9/8/chartex">
        <mc:Choice Requires="cx1">
          <p:graphicFrame>
            <p:nvGraphicFramePr>
              <p:cNvPr id="12" name="Content Placeholder 5"/>
              <p:cNvGraphicFramePr>
                <a:graphicFrameLocks/>
              </p:cNvGraphicFramePr>
              <p:nvPr>
                <p:extLst/>
              </p:nvPr>
            </p:nvGraphicFramePr>
            <p:xfrm>
              <a:off x="6353813" y="1587601"/>
              <a:ext cx="3943350" cy="4589363"/>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12" name="Content Placeholder 5"/>
              <p:cNvPicPr>
                <a:picLocks noGrp="1" noRot="1" noChangeAspect="1" noMove="1" noResize="1" noEditPoints="1" noAdjustHandles="1" noChangeArrowheads="1" noChangeShapeType="1"/>
              </p:cNvPicPr>
              <p:nvPr/>
            </p:nvPicPr>
            <p:blipFill>
              <a:blip r:embed="rId9"/>
              <a:stretch>
                <a:fillRect/>
              </a:stretch>
            </p:blipFill>
            <p:spPr>
              <a:xfrm>
                <a:off x="6353813" y="1587601"/>
                <a:ext cx="3943350" cy="4589363"/>
              </a:xfrm>
              <a:prstGeom prst="rect">
                <a:avLst/>
              </a:prstGeom>
            </p:spPr>
          </p:pic>
        </mc:Fallback>
      </mc:AlternateContent>
      <p:sp>
        <p:nvSpPr>
          <p:cNvPr id="10" name="TextBox 9"/>
          <p:cNvSpPr txBox="1"/>
          <p:nvPr/>
        </p:nvSpPr>
        <p:spPr>
          <a:xfrm>
            <a:off x="8038886" y="6437999"/>
            <a:ext cx="404500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505150"/>
                </a:solidFill>
                <a:effectLst/>
                <a:uLnTx/>
                <a:uFillTx/>
              </a:rPr>
              <a:t>*Data used with permission from Southern Minnesota Beet Sugar Cooperative</a:t>
            </a:r>
          </a:p>
        </p:txBody>
      </p:sp>
    </p:spTree>
    <p:extLst>
      <p:ext uri="{BB962C8B-B14F-4D97-AF65-F5344CB8AC3E}">
        <p14:creationId xmlns:p14="http://schemas.microsoft.com/office/powerpoint/2010/main" val="5300809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7D5CA781E8B14797684A833E265EB7" ma:contentTypeVersion="0" ma:contentTypeDescription="Create a new document." ma:contentTypeScope="" ma:versionID="28dd917cf7c39a3f61a5505ea3f17ac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62C1F9-963E-40B0-89C1-F2E39BD261F8}">
  <ds:schemaRefs>
    <ds:schemaRef ds:uri="http://schemas.microsoft.com/sharepoint/v3/contenttype/forms"/>
  </ds:schemaRefs>
</ds:datastoreItem>
</file>

<file path=customXml/itemProps2.xml><?xml version="1.0" encoding="utf-8"?>
<ds:datastoreItem xmlns:ds="http://schemas.openxmlformats.org/officeDocument/2006/customXml" ds:itemID="{A6C9B040-4865-4DFC-A833-1640BB436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0539FD7-3225-4544-B59D-4E9DC859A6F8}">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901</TotalTime>
  <Words>954</Words>
  <Application>Microsoft Office PowerPoint</Application>
  <PresentationFormat>Widescreen</PresentationFormat>
  <Paragraphs>101</Paragraphs>
  <Slides>17</Slides>
  <Notes>5</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Calibri Light</vt:lpstr>
      <vt:lpstr>Office Theme</vt:lpstr>
      <vt:lpstr>1_Office Theme</vt:lpstr>
      <vt:lpstr>think-cell Folie</vt:lpstr>
      <vt:lpstr>Sugar Beet Breeding Progress Update of Cercospora Tolerant Varieties in North America ASSBT Conference, February 27, 2019</vt:lpstr>
      <vt:lpstr>Cercospora Leaf Spot</vt:lpstr>
      <vt:lpstr>Cercospora Leaf Spot Incidence</vt:lpstr>
      <vt:lpstr>Management Of Cercospora Leaf Spot</vt:lpstr>
      <vt:lpstr>Variety Approval Requirement for Cercospora Changes Across N.A. Markets</vt:lpstr>
      <vt:lpstr>Historic U.S. Beet Sugar Production (Lbs/A)</vt:lpstr>
      <vt:lpstr>Breeding For Cercospora Tolerance</vt:lpstr>
      <vt:lpstr>General Breeding Tendency Of Cercospora  Tolerance Versus Performance</vt:lpstr>
      <vt:lpstr>SMBSC Official Trial Data 2011-2018* Betaseed Inc. Genetics</vt:lpstr>
      <vt:lpstr>Last 6 Years Minn-Dak OVT Results*</vt:lpstr>
      <vt:lpstr>Milestones In The Development Of Cercospora Tolerant Hybrids</vt:lpstr>
      <vt:lpstr>Advanced SCA Hybrids 2010-2018 Betaseed Inc. Genetics - Red River Valley</vt:lpstr>
      <vt:lpstr>Performance Of Cercospora Tolerant Material</vt:lpstr>
      <vt:lpstr>Development Of Cercospora Tolerant Hybrids</vt:lpstr>
      <vt:lpstr>Summary</vt:lpstr>
      <vt:lpstr>Future</vt:lpstr>
      <vt:lpstr>Acknowledgement And References</vt:lpstr>
    </vt:vector>
  </TitlesOfParts>
  <Company>KWS SAAT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BTS Inc. PPT</dc:title>
  <dc:creator>Butzer, Lisa (BTS, USSH)</dc:creator>
  <cp:lastModifiedBy>MILLER, JAY (BTS, USBL)</cp:lastModifiedBy>
  <cp:revision>68</cp:revision>
  <dcterms:created xsi:type="dcterms:W3CDTF">2016-07-19T19:07:38Z</dcterms:created>
  <dcterms:modified xsi:type="dcterms:W3CDTF">2019-02-20T14:49:46Z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0x010100A27D5CA781E8B14797684A833E265EB7</vt:lpwstr>
  </property>
  <property fmtid="{D5CDD505-2E9C-101B-9397-08002B2CF9AE}" pid="3" name="Functional Area &amp; Process">
    <vt:lpwstr>10;#Betaseed, Inc|f1d90f19-6b59-484e-aa70-ebd4e3825ac4</vt:lpwstr>
  </property>
  <property fmtid="{D5CDD505-2E9C-101B-9397-08002B2CF9AE}" pid="4" name="Topics">
    <vt:lpwstr>31;#Template|6977b2e0-e864-4eaa-80d5-49f40d326ef5;#53;#PowerPoint|74a4d7ac-3d05-4afe-8d61-655532cbc8d2;#21;#Presentation|5e54aa47-123a-46f3-8397-7e8ef681218e</vt:lpwstr>
  </property>
</Properties>
</file>