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5" r:id="rId2"/>
    <p:sldId id="442" r:id="rId3"/>
    <p:sldId id="325" r:id="rId4"/>
    <p:sldId id="353" r:id="rId5"/>
    <p:sldId id="346" r:id="rId6"/>
    <p:sldId id="328" r:id="rId7"/>
    <p:sldId id="446" r:id="rId8"/>
    <p:sldId id="330" r:id="rId9"/>
    <p:sldId id="337" r:id="rId10"/>
    <p:sldId id="347" r:id="rId11"/>
    <p:sldId id="338" r:id="rId12"/>
    <p:sldId id="339" r:id="rId13"/>
    <p:sldId id="340" r:id="rId14"/>
    <p:sldId id="342" r:id="rId15"/>
    <p:sldId id="343" r:id="rId16"/>
    <p:sldId id="344" r:id="rId17"/>
    <p:sldId id="450" r:id="rId18"/>
    <p:sldId id="345" r:id="rId19"/>
    <p:sldId id="348" r:id="rId20"/>
    <p:sldId id="349" r:id="rId21"/>
    <p:sldId id="351" r:id="rId22"/>
    <p:sldId id="352" r:id="rId23"/>
    <p:sldId id="439" r:id="rId24"/>
    <p:sldId id="441" r:id="rId25"/>
    <p:sldId id="436" r:id="rId26"/>
    <p:sldId id="440" r:id="rId27"/>
    <p:sldId id="447" r:id="rId28"/>
    <p:sldId id="449" r:id="rId29"/>
    <p:sldId id="44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Leaf Damage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Echo</c:v>
                </c:pt>
                <c:pt idx="1">
                  <c:v>Super Tin+Topsin+Manzate</c:v>
                </c:pt>
                <c:pt idx="2">
                  <c:v>Manzate+Badge</c:v>
                </c:pt>
                <c:pt idx="3">
                  <c:v>Super Tin+Manzate</c:v>
                </c:pt>
                <c:pt idx="4">
                  <c:v>Badge 3pt</c:v>
                </c:pt>
                <c:pt idx="5">
                  <c:v>Badge 2pt</c:v>
                </c:pt>
                <c:pt idx="6">
                  <c:v>Manzate</c:v>
                </c:pt>
                <c:pt idx="7">
                  <c:v>Minerva Duo</c:v>
                </c:pt>
                <c:pt idx="8">
                  <c:v>Priaxor+Manzate</c:v>
                </c:pt>
                <c:pt idx="9">
                  <c:v>Headline+Manzate</c:v>
                </c:pt>
                <c:pt idx="10">
                  <c:v>Inspire+Manzate</c:v>
                </c:pt>
                <c:pt idx="11">
                  <c:v>Minerva+Manzate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4.7</c:v>
                </c:pt>
                <c:pt idx="1">
                  <c:v>8</c:v>
                </c:pt>
                <c:pt idx="2">
                  <c:v>9.6999999999999993</c:v>
                </c:pt>
                <c:pt idx="3">
                  <c:v>12.7</c:v>
                </c:pt>
                <c:pt idx="4">
                  <c:v>14.7</c:v>
                </c:pt>
                <c:pt idx="5">
                  <c:v>16.7</c:v>
                </c:pt>
                <c:pt idx="6">
                  <c:v>19.3</c:v>
                </c:pt>
                <c:pt idx="7">
                  <c:v>20.7</c:v>
                </c:pt>
                <c:pt idx="8">
                  <c:v>30.7</c:v>
                </c:pt>
                <c:pt idx="9">
                  <c:v>37</c:v>
                </c:pt>
                <c:pt idx="10">
                  <c:v>39.299999999999997</c:v>
                </c:pt>
                <c:pt idx="1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9-4D22-949B-C246A2177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227744"/>
        <c:axId val="348224792"/>
      </c:barChart>
      <c:catAx>
        <c:axId val="348227744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4792"/>
        <c:crosses val="autoZero"/>
        <c:auto val="1"/>
        <c:lblAlgn val="ctr"/>
        <c:lblOffset val="100"/>
        <c:noMultiLvlLbl val="0"/>
      </c:catAx>
      <c:valAx>
        <c:axId val="34822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% Leaf Damage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Sheet1!$B$1:$B$13</c:f>
              <c:strCache>
                <c:ptCount val="13"/>
                <c:pt idx="0">
                  <c:v>% Leaf Damage</c:v>
                </c:pt>
                <c:pt idx="1">
                  <c:v>4.7</c:v>
                </c:pt>
                <c:pt idx="2">
                  <c:v>8</c:v>
                </c:pt>
                <c:pt idx="3">
                  <c:v>9.7</c:v>
                </c:pt>
                <c:pt idx="4">
                  <c:v>12.7</c:v>
                </c:pt>
                <c:pt idx="5">
                  <c:v>14.7</c:v>
                </c:pt>
                <c:pt idx="6">
                  <c:v>16.7</c:v>
                </c:pt>
                <c:pt idx="7">
                  <c:v>19.3</c:v>
                </c:pt>
                <c:pt idx="8">
                  <c:v>20.7</c:v>
                </c:pt>
                <c:pt idx="9">
                  <c:v>30.7</c:v>
                </c:pt>
                <c:pt idx="10">
                  <c:v>37</c:v>
                </c:pt>
                <c:pt idx="11">
                  <c:v>39.3</c:v>
                </c:pt>
                <c:pt idx="12">
                  <c:v>44.3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Echo</c:v>
                </c:pt>
                <c:pt idx="1">
                  <c:v>Super Tin+Topsin+Manzate</c:v>
                </c:pt>
                <c:pt idx="2">
                  <c:v>Manzate+Badge</c:v>
                </c:pt>
                <c:pt idx="3">
                  <c:v>Super Tin+Manzate</c:v>
                </c:pt>
                <c:pt idx="4">
                  <c:v>Badge 3pt</c:v>
                </c:pt>
                <c:pt idx="5">
                  <c:v>Badge 2pt</c:v>
                </c:pt>
                <c:pt idx="6">
                  <c:v>Manzate</c:v>
                </c:pt>
                <c:pt idx="7">
                  <c:v>Minerva Duo</c:v>
                </c:pt>
                <c:pt idx="8">
                  <c:v>Priaxor+Manzate</c:v>
                </c:pt>
                <c:pt idx="9">
                  <c:v>Headline+Manzate</c:v>
                </c:pt>
                <c:pt idx="10">
                  <c:v>Inspire+Manzate</c:v>
                </c:pt>
                <c:pt idx="11">
                  <c:v>Minerva+Manzate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4.7</c:v>
                </c:pt>
                <c:pt idx="1">
                  <c:v>8</c:v>
                </c:pt>
                <c:pt idx="2">
                  <c:v>9.6999999999999993</c:v>
                </c:pt>
                <c:pt idx="3">
                  <c:v>12.7</c:v>
                </c:pt>
                <c:pt idx="4">
                  <c:v>14.7</c:v>
                </c:pt>
                <c:pt idx="5">
                  <c:v>16.7</c:v>
                </c:pt>
                <c:pt idx="6">
                  <c:v>19.3</c:v>
                </c:pt>
                <c:pt idx="7">
                  <c:v>20.7</c:v>
                </c:pt>
                <c:pt idx="8">
                  <c:v>30.7</c:v>
                </c:pt>
                <c:pt idx="9">
                  <c:v>37</c:v>
                </c:pt>
                <c:pt idx="10">
                  <c:v>39.299999999999997</c:v>
                </c:pt>
                <c:pt idx="1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9-4D22-949B-C246A2177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8227744"/>
        <c:axId val="348224792"/>
      </c:barChart>
      <c:lineChart>
        <c:grouping val="standard"/>
        <c:varyColors val="0"/>
        <c:ser>
          <c:idx val="1"/>
          <c:order val="1"/>
          <c:tx>
            <c:strRef>
              <c:f>Sheet1!$C$1:$C$13</c:f>
              <c:strCache>
                <c:ptCount val="13"/>
                <c:pt idx="0">
                  <c:v>RWSA</c:v>
                </c:pt>
                <c:pt idx="1">
                  <c:v>13622</c:v>
                </c:pt>
                <c:pt idx="2">
                  <c:v>13642</c:v>
                </c:pt>
                <c:pt idx="3">
                  <c:v>13111</c:v>
                </c:pt>
                <c:pt idx="4">
                  <c:v>13400</c:v>
                </c:pt>
                <c:pt idx="5">
                  <c:v>12470</c:v>
                </c:pt>
                <c:pt idx="6">
                  <c:v>12611</c:v>
                </c:pt>
                <c:pt idx="7">
                  <c:v>12611</c:v>
                </c:pt>
                <c:pt idx="8">
                  <c:v>12613</c:v>
                </c:pt>
                <c:pt idx="9">
                  <c:v>11792</c:v>
                </c:pt>
                <c:pt idx="10">
                  <c:v>11514</c:v>
                </c:pt>
                <c:pt idx="11">
                  <c:v>12108</c:v>
                </c:pt>
                <c:pt idx="12">
                  <c:v>10172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47625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Sheet1!$A$2:$A$13</c:f>
              <c:strCache>
                <c:ptCount val="12"/>
                <c:pt idx="0">
                  <c:v>Echo</c:v>
                </c:pt>
                <c:pt idx="1">
                  <c:v>Super Tin+Topsin+Manzate</c:v>
                </c:pt>
                <c:pt idx="2">
                  <c:v>Manzate+Badge</c:v>
                </c:pt>
                <c:pt idx="3">
                  <c:v>Super Tin+Manzate</c:v>
                </c:pt>
                <c:pt idx="4">
                  <c:v>Badge 3pt</c:v>
                </c:pt>
                <c:pt idx="5">
                  <c:v>Badge 2pt</c:v>
                </c:pt>
                <c:pt idx="6">
                  <c:v>Manzate</c:v>
                </c:pt>
                <c:pt idx="7">
                  <c:v>Minerva Duo</c:v>
                </c:pt>
                <c:pt idx="8">
                  <c:v>Priaxor+Manzate</c:v>
                </c:pt>
                <c:pt idx="9">
                  <c:v>Headline+Manzate</c:v>
                </c:pt>
                <c:pt idx="10">
                  <c:v>Inspire+Manzate</c:v>
                </c:pt>
                <c:pt idx="11">
                  <c:v>Minerva+Manzate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13622</c:v>
                </c:pt>
                <c:pt idx="1">
                  <c:v>13642</c:v>
                </c:pt>
                <c:pt idx="2">
                  <c:v>13111</c:v>
                </c:pt>
                <c:pt idx="3">
                  <c:v>13400</c:v>
                </c:pt>
                <c:pt idx="4">
                  <c:v>12470</c:v>
                </c:pt>
                <c:pt idx="5">
                  <c:v>12611</c:v>
                </c:pt>
                <c:pt idx="6">
                  <c:v>12611</c:v>
                </c:pt>
                <c:pt idx="7">
                  <c:v>12613</c:v>
                </c:pt>
                <c:pt idx="8">
                  <c:v>11792</c:v>
                </c:pt>
                <c:pt idx="9">
                  <c:v>11514</c:v>
                </c:pt>
                <c:pt idx="10">
                  <c:v>12108</c:v>
                </c:pt>
                <c:pt idx="11">
                  <c:v>10172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02-4ABE-AE58-19F87CABE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349112"/>
        <c:axId val="432348128"/>
      </c:lineChart>
      <c:catAx>
        <c:axId val="34822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4792"/>
        <c:crosses val="autoZero"/>
        <c:auto val="1"/>
        <c:lblAlgn val="ctr"/>
        <c:lblOffset val="100"/>
        <c:noMultiLvlLbl val="0"/>
      </c:catAx>
      <c:valAx>
        <c:axId val="34822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% Leaf</a:t>
                </a:r>
                <a:r>
                  <a:rPr lang="en-US" sz="2000" baseline="0" dirty="0"/>
                  <a:t> Damage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7744"/>
        <c:crosses val="autoZero"/>
        <c:crossBetween val="between"/>
      </c:valAx>
      <c:valAx>
        <c:axId val="432348128"/>
        <c:scaling>
          <c:orientation val="minMax"/>
          <c:min val="7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RWSA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49112"/>
        <c:crosses val="max"/>
        <c:crossBetween val="between"/>
      </c:valAx>
      <c:catAx>
        <c:axId val="432349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2348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Sheet1!$B$1:$B$13</c:f>
              <c:strCache>
                <c:ptCount val="13"/>
                <c:pt idx="0">
                  <c:v>% Leaf Damage</c:v>
                </c:pt>
                <c:pt idx="1">
                  <c:v>4.7</c:v>
                </c:pt>
                <c:pt idx="2">
                  <c:v>8</c:v>
                </c:pt>
                <c:pt idx="3">
                  <c:v>9.7</c:v>
                </c:pt>
                <c:pt idx="4">
                  <c:v>12.7</c:v>
                </c:pt>
                <c:pt idx="5">
                  <c:v>14.7</c:v>
                </c:pt>
                <c:pt idx="6">
                  <c:v>16.7</c:v>
                </c:pt>
                <c:pt idx="7">
                  <c:v>19.3</c:v>
                </c:pt>
                <c:pt idx="8">
                  <c:v>20.7</c:v>
                </c:pt>
                <c:pt idx="9">
                  <c:v>30.7</c:v>
                </c:pt>
                <c:pt idx="10">
                  <c:v>37</c:v>
                </c:pt>
                <c:pt idx="11">
                  <c:v>39.3</c:v>
                </c:pt>
                <c:pt idx="12">
                  <c:v>44.3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Echo</c:v>
                </c:pt>
                <c:pt idx="1">
                  <c:v>Super Tin+Topsin+Manzate</c:v>
                </c:pt>
                <c:pt idx="2">
                  <c:v>Manzate+Badge</c:v>
                </c:pt>
                <c:pt idx="3">
                  <c:v>Super Tin+Manzate</c:v>
                </c:pt>
                <c:pt idx="4">
                  <c:v>Badge 3pt</c:v>
                </c:pt>
                <c:pt idx="5">
                  <c:v>Badge 2pt</c:v>
                </c:pt>
                <c:pt idx="6">
                  <c:v>Manzate</c:v>
                </c:pt>
                <c:pt idx="7">
                  <c:v>Minerva Duo</c:v>
                </c:pt>
                <c:pt idx="8">
                  <c:v>Priaxor+Manzate</c:v>
                </c:pt>
                <c:pt idx="9">
                  <c:v>Headline+Manzate</c:v>
                </c:pt>
                <c:pt idx="10">
                  <c:v>Inspire+Manzate</c:v>
                </c:pt>
                <c:pt idx="11">
                  <c:v>Minerva+Manzate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4.7</c:v>
                </c:pt>
                <c:pt idx="1">
                  <c:v>8</c:v>
                </c:pt>
                <c:pt idx="2">
                  <c:v>9.6999999999999993</c:v>
                </c:pt>
                <c:pt idx="3">
                  <c:v>12.7</c:v>
                </c:pt>
                <c:pt idx="4">
                  <c:v>14.7</c:v>
                </c:pt>
                <c:pt idx="5">
                  <c:v>16.7</c:v>
                </c:pt>
                <c:pt idx="6">
                  <c:v>19.3</c:v>
                </c:pt>
                <c:pt idx="7">
                  <c:v>20.7</c:v>
                </c:pt>
                <c:pt idx="8">
                  <c:v>30.7</c:v>
                </c:pt>
                <c:pt idx="9">
                  <c:v>37</c:v>
                </c:pt>
                <c:pt idx="10">
                  <c:v>39.299999999999997</c:v>
                </c:pt>
                <c:pt idx="1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9-4D22-949B-C246A2177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8227744"/>
        <c:axId val="348224792"/>
      </c:barChart>
      <c:lineChart>
        <c:grouping val="standard"/>
        <c:varyColors val="0"/>
        <c:ser>
          <c:idx val="1"/>
          <c:order val="1"/>
          <c:tx>
            <c:strRef>
              <c:f>Sheet1!$C$1:$C$13</c:f>
              <c:strCache>
                <c:ptCount val="13"/>
                <c:pt idx="0">
                  <c:v>Tons/Acre</c:v>
                </c:pt>
                <c:pt idx="1">
                  <c:v>42.8</c:v>
                </c:pt>
                <c:pt idx="2">
                  <c:v>42.7</c:v>
                </c:pt>
                <c:pt idx="3">
                  <c:v>41</c:v>
                </c:pt>
                <c:pt idx="4">
                  <c:v>41.4</c:v>
                </c:pt>
                <c:pt idx="5">
                  <c:v>40.3</c:v>
                </c:pt>
                <c:pt idx="6">
                  <c:v>40.2</c:v>
                </c:pt>
                <c:pt idx="7">
                  <c:v>40.2</c:v>
                </c:pt>
                <c:pt idx="8">
                  <c:v>41.2</c:v>
                </c:pt>
                <c:pt idx="9">
                  <c:v>38.3</c:v>
                </c:pt>
                <c:pt idx="10">
                  <c:v>37.7</c:v>
                </c:pt>
                <c:pt idx="11">
                  <c:v>38.8</c:v>
                </c:pt>
                <c:pt idx="12">
                  <c:v>35.9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47625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Sheet1!$A$2:$A$13</c:f>
              <c:strCache>
                <c:ptCount val="12"/>
                <c:pt idx="0">
                  <c:v>Echo</c:v>
                </c:pt>
                <c:pt idx="1">
                  <c:v>Super Tin+Topsin+Manzate</c:v>
                </c:pt>
                <c:pt idx="2">
                  <c:v>Manzate+Badge</c:v>
                </c:pt>
                <c:pt idx="3">
                  <c:v>Super Tin+Manzate</c:v>
                </c:pt>
                <c:pt idx="4">
                  <c:v>Badge 3pt</c:v>
                </c:pt>
                <c:pt idx="5">
                  <c:v>Badge 2pt</c:v>
                </c:pt>
                <c:pt idx="6">
                  <c:v>Manzate</c:v>
                </c:pt>
                <c:pt idx="7">
                  <c:v>Minerva Duo</c:v>
                </c:pt>
                <c:pt idx="8">
                  <c:v>Priaxor+Manzate</c:v>
                </c:pt>
                <c:pt idx="9">
                  <c:v>Headline+Manzate</c:v>
                </c:pt>
                <c:pt idx="10">
                  <c:v>Inspire+Manzate</c:v>
                </c:pt>
                <c:pt idx="11">
                  <c:v>Minerva+Manzate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42.8</c:v>
                </c:pt>
                <c:pt idx="1">
                  <c:v>42.7</c:v>
                </c:pt>
                <c:pt idx="2">
                  <c:v>41</c:v>
                </c:pt>
                <c:pt idx="3">
                  <c:v>41.4</c:v>
                </c:pt>
                <c:pt idx="4">
                  <c:v>40.299999999999997</c:v>
                </c:pt>
                <c:pt idx="5">
                  <c:v>40.200000000000003</c:v>
                </c:pt>
                <c:pt idx="6">
                  <c:v>40.200000000000003</c:v>
                </c:pt>
                <c:pt idx="7">
                  <c:v>41.2</c:v>
                </c:pt>
                <c:pt idx="8">
                  <c:v>38.299999999999997</c:v>
                </c:pt>
                <c:pt idx="9">
                  <c:v>37.700000000000003</c:v>
                </c:pt>
                <c:pt idx="10">
                  <c:v>38.799999999999997</c:v>
                </c:pt>
                <c:pt idx="11">
                  <c:v>35.9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02-4ABE-AE58-19F87CABE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349112"/>
        <c:axId val="432348128"/>
      </c:lineChart>
      <c:catAx>
        <c:axId val="34822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4792"/>
        <c:crosses val="autoZero"/>
        <c:auto val="1"/>
        <c:lblAlgn val="ctr"/>
        <c:lblOffset val="100"/>
        <c:noMultiLvlLbl val="0"/>
      </c:catAx>
      <c:valAx>
        <c:axId val="34822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% Leaf</a:t>
                </a:r>
                <a:r>
                  <a:rPr lang="en-US" sz="2000" baseline="0" dirty="0"/>
                  <a:t> Damage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7744"/>
        <c:crosses val="autoZero"/>
        <c:crossBetween val="between"/>
      </c:valAx>
      <c:valAx>
        <c:axId val="432348128"/>
        <c:scaling>
          <c:orientation val="minMax"/>
          <c:min val="3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Tons/Acre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49112"/>
        <c:crosses val="max"/>
        <c:crossBetween val="between"/>
      </c:valAx>
      <c:catAx>
        <c:axId val="432349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2348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Sheet1!$B$1:$B$13</c:f>
              <c:strCache>
                <c:ptCount val="13"/>
                <c:pt idx="0">
                  <c:v>% Leaf Damage</c:v>
                </c:pt>
                <c:pt idx="1">
                  <c:v>4.7</c:v>
                </c:pt>
                <c:pt idx="2">
                  <c:v>8</c:v>
                </c:pt>
                <c:pt idx="3">
                  <c:v>9.7</c:v>
                </c:pt>
                <c:pt idx="4">
                  <c:v>12.7</c:v>
                </c:pt>
                <c:pt idx="5">
                  <c:v>14.7</c:v>
                </c:pt>
                <c:pt idx="6">
                  <c:v>16.7</c:v>
                </c:pt>
                <c:pt idx="7">
                  <c:v>19.3</c:v>
                </c:pt>
                <c:pt idx="8">
                  <c:v>20.7</c:v>
                </c:pt>
                <c:pt idx="9">
                  <c:v>30.7</c:v>
                </c:pt>
                <c:pt idx="10">
                  <c:v>37</c:v>
                </c:pt>
                <c:pt idx="11">
                  <c:v>39.3</c:v>
                </c:pt>
                <c:pt idx="12">
                  <c:v>44.3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Echo</c:v>
                </c:pt>
                <c:pt idx="1">
                  <c:v>Super Tin+Topsin+Manzate</c:v>
                </c:pt>
                <c:pt idx="2">
                  <c:v>Manzate+Badge</c:v>
                </c:pt>
                <c:pt idx="3">
                  <c:v>Super Tin+Manzate</c:v>
                </c:pt>
                <c:pt idx="4">
                  <c:v>Badge 3pt</c:v>
                </c:pt>
                <c:pt idx="5">
                  <c:v>Badge 2pt</c:v>
                </c:pt>
                <c:pt idx="6">
                  <c:v>Manzate</c:v>
                </c:pt>
                <c:pt idx="7">
                  <c:v>Minerva Duo</c:v>
                </c:pt>
                <c:pt idx="8">
                  <c:v>Priaxor+Manzate</c:v>
                </c:pt>
                <c:pt idx="9">
                  <c:v>Headline+Manzate</c:v>
                </c:pt>
                <c:pt idx="10">
                  <c:v>Inspire+Manzate</c:v>
                </c:pt>
                <c:pt idx="11">
                  <c:v>Minerva+Manzate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4.7</c:v>
                </c:pt>
                <c:pt idx="1">
                  <c:v>8</c:v>
                </c:pt>
                <c:pt idx="2">
                  <c:v>9.6999999999999993</c:v>
                </c:pt>
                <c:pt idx="3">
                  <c:v>12.7</c:v>
                </c:pt>
                <c:pt idx="4">
                  <c:v>14.7</c:v>
                </c:pt>
                <c:pt idx="5">
                  <c:v>16.7</c:v>
                </c:pt>
                <c:pt idx="6">
                  <c:v>19.3</c:v>
                </c:pt>
                <c:pt idx="7">
                  <c:v>20.7</c:v>
                </c:pt>
                <c:pt idx="8">
                  <c:v>30.7</c:v>
                </c:pt>
                <c:pt idx="9">
                  <c:v>37</c:v>
                </c:pt>
                <c:pt idx="10">
                  <c:v>39.299999999999997</c:v>
                </c:pt>
                <c:pt idx="11">
                  <c:v>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9-4D22-949B-C246A2177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8227744"/>
        <c:axId val="348224792"/>
      </c:barChart>
      <c:lineChart>
        <c:grouping val="standard"/>
        <c:varyColors val="0"/>
        <c:ser>
          <c:idx val="1"/>
          <c:order val="1"/>
          <c:tx>
            <c:strRef>
              <c:f>Sheet1!$C$1:$C$13</c:f>
              <c:strCache>
                <c:ptCount val="13"/>
                <c:pt idx="0">
                  <c:v>RWST</c:v>
                </c:pt>
                <c:pt idx="1">
                  <c:v>319</c:v>
                </c:pt>
                <c:pt idx="2">
                  <c:v>320</c:v>
                </c:pt>
                <c:pt idx="3">
                  <c:v>320</c:v>
                </c:pt>
                <c:pt idx="4">
                  <c:v>324</c:v>
                </c:pt>
                <c:pt idx="5">
                  <c:v>310</c:v>
                </c:pt>
                <c:pt idx="6">
                  <c:v>314</c:v>
                </c:pt>
                <c:pt idx="7">
                  <c:v>314</c:v>
                </c:pt>
                <c:pt idx="8">
                  <c:v>307</c:v>
                </c:pt>
                <c:pt idx="9">
                  <c:v>309</c:v>
                </c:pt>
                <c:pt idx="10">
                  <c:v>306</c:v>
                </c:pt>
                <c:pt idx="11">
                  <c:v>312</c:v>
                </c:pt>
                <c:pt idx="12">
                  <c:v>283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47625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Sheet1!$A$2:$A$13</c:f>
              <c:strCache>
                <c:ptCount val="12"/>
                <c:pt idx="0">
                  <c:v>Echo</c:v>
                </c:pt>
                <c:pt idx="1">
                  <c:v>Super Tin+Topsin+Manzate</c:v>
                </c:pt>
                <c:pt idx="2">
                  <c:v>Manzate+Badge</c:v>
                </c:pt>
                <c:pt idx="3">
                  <c:v>Super Tin+Manzate</c:v>
                </c:pt>
                <c:pt idx="4">
                  <c:v>Badge 3pt</c:v>
                </c:pt>
                <c:pt idx="5">
                  <c:v>Badge 2pt</c:v>
                </c:pt>
                <c:pt idx="6">
                  <c:v>Manzate</c:v>
                </c:pt>
                <c:pt idx="7">
                  <c:v>Minerva Duo</c:v>
                </c:pt>
                <c:pt idx="8">
                  <c:v>Priaxor+Manzate</c:v>
                </c:pt>
                <c:pt idx="9">
                  <c:v>Headline+Manzate</c:v>
                </c:pt>
                <c:pt idx="10">
                  <c:v>Inspire+Manzate</c:v>
                </c:pt>
                <c:pt idx="11">
                  <c:v>Minerva+Manzate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319</c:v>
                </c:pt>
                <c:pt idx="1">
                  <c:v>320</c:v>
                </c:pt>
                <c:pt idx="2">
                  <c:v>320</c:v>
                </c:pt>
                <c:pt idx="3">
                  <c:v>324</c:v>
                </c:pt>
                <c:pt idx="4">
                  <c:v>310</c:v>
                </c:pt>
                <c:pt idx="5">
                  <c:v>314</c:v>
                </c:pt>
                <c:pt idx="6">
                  <c:v>314</c:v>
                </c:pt>
                <c:pt idx="7">
                  <c:v>307</c:v>
                </c:pt>
                <c:pt idx="8">
                  <c:v>309</c:v>
                </c:pt>
                <c:pt idx="9">
                  <c:v>306</c:v>
                </c:pt>
                <c:pt idx="10">
                  <c:v>312</c:v>
                </c:pt>
                <c:pt idx="11">
                  <c:v>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02-4ABE-AE58-19F87CABE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349112"/>
        <c:axId val="432348128"/>
      </c:lineChart>
      <c:catAx>
        <c:axId val="34822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4792"/>
        <c:crosses val="autoZero"/>
        <c:auto val="1"/>
        <c:lblAlgn val="ctr"/>
        <c:lblOffset val="100"/>
        <c:noMultiLvlLbl val="0"/>
      </c:catAx>
      <c:valAx>
        <c:axId val="34822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% Leaf</a:t>
                </a:r>
                <a:r>
                  <a:rPr lang="en-US" sz="2000" baseline="0" dirty="0"/>
                  <a:t> Damage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7744"/>
        <c:crosses val="autoZero"/>
        <c:crossBetween val="between"/>
      </c:valAx>
      <c:valAx>
        <c:axId val="4323481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RWST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49112"/>
        <c:crosses val="max"/>
        <c:crossBetween val="between"/>
      </c:valAx>
      <c:catAx>
        <c:axId val="432349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2348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Leaf Damage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Manzate+Badge</c:v>
                </c:pt>
                <c:pt idx="1">
                  <c:v>Badge 2pt</c:v>
                </c:pt>
                <c:pt idx="2">
                  <c:v>Manzate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9.6999999999999993</c:v>
                </c:pt>
                <c:pt idx="1">
                  <c:v>16.7</c:v>
                </c:pt>
                <c:pt idx="2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F4-4AA7-9DFF-642E1AF29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227744"/>
        <c:axId val="348224792"/>
      </c:barChart>
      <c:catAx>
        <c:axId val="34822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4792"/>
        <c:crosses val="autoZero"/>
        <c:auto val="1"/>
        <c:lblAlgn val="ctr"/>
        <c:lblOffset val="100"/>
        <c:noMultiLvlLbl val="0"/>
      </c:catAx>
      <c:valAx>
        <c:axId val="34822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% Leaf Damage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Sheet1!$B$1:$B$14</c:f>
              <c:strCache>
                <c:ptCount val="14"/>
                <c:pt idx="0">
                  <c:v>% Leaf Damage</c:v>
                </c:pt>
                <c:pt idx="1">
                  <c:v>4.7</c:v>
                </c:pt>
                <c:pt idx="2">
                  <c:v>8</c:v>
                </c:pt>
                <c:pt idx="3">
                  <c:v>9.7</c:v>
                </c:pt>
                <c:pt idx="4">
                  <c:v>12.7</c:v>
                </c:pt>
                <c:pt idx="5">
                  <c:v>14.7</c:v>
                </c:pt>
                <c:pt idx="6">
                  <c:v>16.7</c:v>
                </c:pt>
                <c:pt idx="7">
                  <c:v>19.3</c:v>
                </c:pt>
                <c:pt idx="8">
                  <c:v>20.7</c:v>
                </c:pt>
                <c:pt idx="9">
                  <c:v>30.7</c:v>
                </c:pt>
                <c:pt idx="10">
                  <c:v>37</c:v>
                </c:pt>
                <c:pt idx="11">
                  <c:v>39.3</c:v>
                </c:pt>
                <c:pt idx="12">
                  <c:v>44.3</c:v>
                </c:pt>
                <c:pt idx="13">
                  <c:v>100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Echo</c:v>
                </c:pt>
                <c:pt idx="1">
                  <c:v>Super Tin+Topsin+Manzate</c:v>
                </c:pt>
                <c:pt idx="2">
                  <c:v>Manzate+Badge</c:v>
                </c:pt>
                <c:pt idx="3">
                  <c:v>Super Tin+Manzate</c:v>
                </c:pt>
                <c:pt idx="4">
                  <c:v>Badge 3pt</c:v>
                </c:pt>
                <c:pt idx="5">
                  <c:v>Badge 2pt</c:v>
                </c:pt>
                <c:pt idx="6">
                  <c:v>Manzate</c:v>
                </c:pt>
                <c:pt idx="7">
                  <c:v>Minerva Duo</c:v>
                </c:pt>
                <c:pt idx="8">
                  <c:v>Priaxor+Manzate</c:v>
                </c:pt>
                <c:pt idx="9">
                  <c:v>Headline+Manzate</c:v>
                </c:pt>
                <c:pt idx="10">
                  <c:v>Inspire+Manzate</c:v>
                </c:pt>
                <c:pt idx="11">
                  <c:v>Minerva+Manzate</c:v>
                </c:pt>
                <c:pt idx="12">
                  <c:v>Untreated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4.7</c:v>
                </c:pt>
                <c:pt idx="1">
                  <c:v>8</c:v>
                </c:pt>
                <c:pt idx="2">
                  <c:v>9.6999999999999993</c:v>
                </c:pt>
                <c:pt idx="3">
                  <c:v>12.7</c:v>
                </c:pt>
                <c:pt idx="4">
                  <c:v>14.7</c:v>
                </c:pt>
                <c:pt idx="5">
                  <c:v>16.7</c:v>
                </c:pt>
                <c:pt idx="6">
                  <c:v>19.3</c:v>
                </c:pt>
                <c:pt idx="7">
                  <c:v>20.7</c:v>
                </c:pt>
                <c:pt idx="8">
                  <c:v>30.7</c:v>
                </c:pt>
                <c:pt idx="9">
                  <c:v>37</c:v>
                </c:pt>
                <c:pt idx="10">
                  <c:v>39.299999999999997</c:v>
                </c:pt>
                <c:pt idx="11">
                  <c:v>44.3</c:v>
                </c:pt>
                <c:pt idx="1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71-4297-93F1-849D50B00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8227744"/>
        <c:axId val="348224792"/>
      </c:barChart>
      <c:lineChart>
        <c:grouping val="standard"/>
        <c:varyColors val="0"/>
        <c:ser>
          <c:idx val="1"/>
          <c:order val="1"/>
          <c:tx>
            <c:strRef>
              <c:f>Sheet1!$C$1:$C$14</c:f>
              <c:strCache>
                <c:ptCount val="14"/>
                <c:pt idx="0">
                  <c:v>$/acre</c:v>
                </c:pt>
                <c:pt idx="1">
                  <c:v>$1,746 </c:v>
                </c:pt>
                <c:pt idx="2">
                  <c:v>$1,710 </c:v>
                </c:pt>
                <c:pt idx="3">
                  <c:v>$1,704 </c:v>
                </c:pt>
                <c:pt idx="4">
                  <c:v>$1,669 </c:v>
                </c:pt>
                <c:pt idx="5">
                  <c:v>$1,572 </c:v>
                </c:pt>
                <c:pt idx="6">
                  <c:v>$1,617 </c:v>
                </c:pt>
                <c:pt idx="7">
                  <c:v>$1,617 </c:v>
                </c:pt>
                <c:pt idx="8">
                  <c:v>$1,581 </c:v>
                </c:pt>
                <c:pt idx="9">
                  <c:v>$1,433 </c:v>
                </c:pt>
                <c:pt idx="10">
                  <c:v>$1,399 </c:v>
                </c:pt>
                <c:pt idx="11">
                  <c:v>$1,506 </c:v>
                </c:pt>
                <c:pt idx="12">
                  <c:v>$1,239 </c:v>
                </c:pt>
                <c:pt idx="13">
                  <c:v>$1,069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47625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Sheet1!$A$2:$A$14</c:f>
              <c:strCache>
                <c:ptCount val="13"/>
                <c:pt idx="0">
                  <c:v>Echo</c:v>
                </c:pt>
                <c:pt idx="1">
                  <c:v>Super Tin+Topsin+Manzate</c:v>
                </c:pt>
                <c:pt idx="2">
                  <c:v>Manzate+Badge</c:v>
                </c:pt>
                <c:pt idx="3">
                  <c:v>Super Tin+Manzate</c:v>
                </c:pt>
                <c:pt idx="4">
                  <c:v>Badge 3pt</c:v>
                </c:pt>
                <c:pt idx="5">
                  <c:v>Badge 2pt</c:v>
                </c:pt>
                <c:pt idx="6">
                  <c:v>Manzate</c:v>
                </c:pt>
                <c:pt idx="7">
                  <c:v>Minerva Duo</c:v>
                </c:pt>
                <c:pt idx="8">
                  <c:v>Priaxor+Manzate</c:v>
                </c:pt>
                <c:pt idx="9">
                  <c:v>Headline+Manzate</c:v>
                </c:pt>
                <c:pt idx="10">
                  <c:v>Inspire+Manzate</c:v>
                </c:pt>
                <c:pt idx="11">
                  <c:v>Minerva+Manzate</c:v>
                </c:pt>
                <c:pt idx="12">
                  <c:v>Untreated</c:v>
                </c:pt>
              </c:strCache>
            </c:strRef>
          </c:cat>
          <c:val>
            <c:numRef>
              <c:f>Sheet1!$C$2:$C$14</c:f>
              <c:numCache>
                <c:formatCode>"$"#,##0_);[Red]\("$"#,##0\)</c:formatCode>
                <c:ptCount val="13"/>
                <c:pt idx="0">
                  <c:v>1746</c:v>
                </c:pt>
                <c:pt idx="1">
                  <c:v>1710</c:v>
                </c:pt>
                <c:pt idx="2">
                  <c:v>1704</c:v>
                </c:pt>
                <c:pt idx="3">
                  <c:v>1669</c:v>
                </c:pt>
                <c:pt idx="4">
                  <c:v>1572</c:v>
                </c:pt>
                <c:pt idx="5">
                  <c:v>1617</c:v>
                </c:pt>
                <c:pt idx="6">
                  <c:v>1617</c:v>
                </c:pt>
                <c:pt idx="7">
                  <c:v>1581</c:v>
                </c:pt>
                <c:pt idx="8">
                  <c:v>1433</c:v>
                </c:pt>
                <c:pt idx="9">
                  <c:v>1399</c:v>
                </c:pt>
                <c:pt idx="10">
                  <c:v>1506</c:v>
                </c:pt>
                <c:pt idx="11">
                  <c:v>1239</c:v>
                </c:pt>
                <c:pt idx="12">
                  <c:v>1069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71-4297-93F1-849D50B00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349112"/>
        <c:axId val="432348128"/>
      </c:lineChart>
      <c:catAx>
        <c:axId val="34822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4792"/>
        <c:crosses val="autoZero"/>
        <c:auto val="1"/>
        <c:lblAlgn val="ctr"/>
        <c:lblOffset val="100"/>
        <c:noMultiLvlLbl val="0"/>
      </c:catAx>
      <c:valAx>
        <c:axId val="34822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% Leaf</a:t>
                </a:r>
                <a:r>
                  <a:rPr lang="en-US" sz="2000" baseline="0" dirty="0"/>
                  <a:t> Damage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8227744"/>
        <c:crosses val="autoZero"/>
        <c:crossBetween val="between"/>
      </c:valAx>
      <c:valAx>
        <c:axId val="432348128"/>
        <c:scaling>
          <c:orientation val="minMax"/>
          <c:min val="6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$/Acre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2349112"/>
        <c:crosses val="max"/>
        <c:crossBetween val="between"/>
      </c:valAx>
      <c:catAx>
        <c:axId val="432349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2348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838593893712003E-2"/>
          <c:y val="4.8828006787945653E-2"/>
          <c:w val="0.82033358009735957"/>
          <c:h val="0.81847250792629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'AOV Means Table 1'!$W$55</c:f>
              <c:strCache>
                <c:ptCount val="1"/>
                <c:pt idx="0">
                  <c:v>Tank Mix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'AOV Means Table 1'!$V$56:$V$61</c:f>
              <c:strCache>
                <c:ptCount val="6"/>
                <c:pt idx="0">
                  <c:v>S Tin</c:v>
                </c:pt>
                <c:pt idx="1">
                  <c:v>Priaxor</c:v>
                </c:pt>
                <c:pt idx="2">
                  <c:v>Gem</c:v>
                </c:pt>
                <c:pt idx="3">
                  <c:v>Proline</c:v>
                </c:pt>
                <c:pt idx="4">
                  <c:v>Inspire</c:v>
                </c:pt>
                <c:pt idx="5">
                  <c:v>UTC</c:v>
                </c:pt>
              </c:strCache>
            </c:strRef>
          </c:cat>
          <c:val>
            <c:numRef>
              <c:f>'AOV Means Table 1'!$W$56:$W$61</c:f>
              <c:numCache>
                <c:formatCode>General</c:formatCode>
                <c:ptCount val="6"/>
                <c:pt idx="0">
                  <c:v>2.5</c:v>
                </c:pt>
                <c:pt idx="1">
                  <c:v>4</c:v>
                </c:pt>
                <c:pt idx="2">
                  <c:v>4.0999999999999996</c:v>
                </c:pt>
                <c:pt idx="3">
                  <c:v>5.7</c:v>
                </c:pt>
                <c:pt idx="4">
                  <c:v>13.8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74-40CA-83F4-FFD503492C74}"/>
            </c:ext>
          </c:extLst>
        </c:ser>
        <c:ser>
          <c:idx val="1"/>
          <c:order val="1"/>
          <c:tx>
            <c:strRef>
              <c:f>'AOV Means Table 1'!$X$55</c:f>
              <c:strCache>
                <c:ptCount val="1"/>
                <c:pt idx="0">
                  <c:v>No Tank Mix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'AOV Means Table 1'!$V$56:$V$61</c:f>
              <c:strCache>
                <c:ptCount val="6"/>
                <c:pt idx="0">
                  <c:v>S Tin</c:v>
                </c:pt>
                <c:pt idx="1">
                  <c:v>Priaxor</c:v>
                </c:pt>
                <c:pt idx="2">
                  <c:v>Gem</c:v>
                </c:pt>
                <c:pt idx="3">
                  <c:v>Proline</c:v>
                </c:pt>
                <c:pt idx="4">
                  <c:v>Inspire</c:v>
                </c:pt>
                <c:pt idx="5">
                  <c:v>UTC</c:v>
                </c:pt>
              </c:strCache>
            </c:strRef>
          </c:cat>
          <c:val>
            <c:numRef>
              <c:f>'AOV Means Table 1'!$X$56:$X$61</c:f>
              <c:numCache>
                <c:formatCode>General</c:formatCode>
                <c:ptCount val="6"/>
                <c:pt idx="0">
                  <c:v>5.7</c:v>
                </c:pt>
                <c:pt idx="1">
                  <c:v>46</c:v>
                </c:pt>
                <c:pt idx="2">
                  <c:v>41</c:v>
                </c:pt>
                <c:pt idx="3">
                  <c:v>41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74-40CA-83F4-FFD503492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shape val="box"/>
        <c:axId val="160174464"/>
        <c:axId val="160176000"/>
        <c:axId val="0"/>
      </c:bar3DChart>
      <c:catAx>
        <c:axId val="16017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176000"/>
        <c:crosses val="autoZero"/>
        <c:auto val="1"/>
        <c:lblAlgn val="ctr"/>
        <c:lblOffset val="100"/>
        <c:noMultiLvlLbl val="0"/>
      </c:catAx>
      <c:valAx>
        <c:axId val="16017600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dirty="0"/>
                  <a:t>%</a:t>
                </a:r>
                <a:r>
                  <a:rPr lang="en-US" sz="1600" b="0" baseline="0" dirty="0"/>
                  <a:t> Leaf Damage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0"/>
              <c:y val="0.333048586930012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017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17217399107173"/>
          <c:y val="0.25954043938952082"/>
          <c:w val="0.11128081746191983"/>
          <c:h val="0.38832652862836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0.7265</cdr:x>
      <cdr:y>0.1179</cdr:y>
    </cdr:from>
    <cdr:to>
      <cdr:x>0.78632</cdr:x>
      <cdr:y>0.23466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77000" y="461665"/>
          <a:ext cx="533400" cy="4572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20000"/>
            <a:lumOff val="80000"/>
          </a:schemeClr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94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" y="0"/>
            <a:ext cx="10033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966065" y="-21511"/>
            <a:ext cx="4021078" cy="5279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" name="Rectangle 13"/>
          <p:cNvSpPr/>
          <p:nvPr userDrawn="1"/>
        </p:nvSpPr>
        <p:spPr>
          <a:xfrm>
            <a:off x="7041397" y="-21511"/>
            <a:ext cx="3830997" cy="23837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869679" y="4495809"/>
            <a:ext cx="1979823" cy="644499"/>
            <a:chOff x="76200" y="5900136"/>
            <a:chExt cx="2688857" cy="914400"/>
          </a:xfrm>
        </p:grpSpPr>
        <p:sp>
          <p:nvSpPr>
            <p:cNvPr id="17" name="Rectangle 12"/>
            <p:cNvSpPr>
              <a:spLocks noChangeArrowheads="1"/>
            </p:cNvSpPr>
            <p:nvPr userDrawn="1"/>
          </p:nvSpPr>
          <p:spPr bwMode="auto">
            <a:xfrm>
              <a:off x="76200" y="5900136"/>
              <a:ext cx="2688857" cy="914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/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1" dirty="0">
                <a:solidFill>
                  <a:srgbClr val="000000"/>
                </a:solidFill>
              </a:endParaRPr>
            </a:p>
          </p:txBody>
        </p:sp>
        <p:pic>
          <p:nvPicPr>
            <p:cNvPr id="18" name="Picture 13" descr="REACh_high r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27" y="5987262"/>
              <a:ext cx="2590801" cy="767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itle 1"/>
          <p:cNvSpPr txBox="1">
            <a:spLocks/>
          </p:cNvSpPr>
          <p:nvPr userDrawn="1"/>
        </p:nvSpPr>
        <p:spPr>
          <a:xfrm>
            <a:off x="7064340" y="2444642"/>
            <a:ext cx="3785165" cy="1286436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Alternaria Leafspot - Control Measures and Fungicides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386" y="4434045"/>
            <a:ext cx="1364838" cy="6544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062" y="49770"/>
            <a:ext cx="3673688" cy="22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2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9956800" cy="4419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>
                <a:latin typeface="Century Gothic" panose="020B0502020202020204" pitchFamily="34" charset="0"/>
              </a:defRPr>
            </a:lvl1pPr>
            <a:lvl2pPr>
              <a:defRPr sz="1351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>
              <a:defRPr sz="1351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>
              <a:defRPr sz="1351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>
              <a:defRPr sz="1351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361" y="6301697"/>
            <a:ext cx="1912561" cy="41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221" y="6172208"/>
            <a:ext cx="1458179" cy="57313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508001" y="76200"/>
            <a:ext cx="10790099" cy="762000"/>
          </a:xfrm>
          <a:prstGeom prst="rect">
            <a:avLst/>
          </a:prstGeom>
        </p:spPr>
        <p:txBody>
          <a:bodyPr vert="horz" lIns="68580" tIns="34291" rIns="68580" bIns="34291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49" y="78996"/>
            <a:ext cx="10972800" cy="683004"/>
          </a:xfrm>
          <a:prstGeom prst="rect">
            <a:avLst/>
          </a:prstGeom>
        </p:spPr>
        <p:txBody>
          <a:bodyPr/>
          <a:lstStyle>
            <a:lvl1pPr algn="l">
              <a:defRPr sz="3000" b="1" cap="none" spc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90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1361" y="6301697"/>
            <a:ext cx="1912561" cy="41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221" y="6172208"/>
            <a:ext cx="1458179" cy="57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54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˃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spcBef>
          <a:spcPct val="20000"/>
        </a:spcBef>
        <a:buFont typeface="Calibri" pitchFamily="34" charset="0"/>
        <a:buChar char="+"/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Calibri" pitchFamily="34" charset="0"/>
        <a:buChar char="+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233E6A-F607-4A25-BEC2-A8C63C6486CD}"/>
              </a:ext>
            </a:extLst>
          </p:cNvPr>
          <p:cNvSpPr txBox="1"/>
          <p:nvPr/>
        </p:nvSpPr>
        <p:spPr>
          <a:xfrm>
            <a:off x="7301948" y="3684104"/>
            <a:ext cx="3432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Dennis Bischer, Agronomist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Michigan Sugar Co.</a:t>
            </a:r>
          </a:p>
        </p:txBody>
      </p:sp>
    </p:spTree>
    <p:extLst>
      <p:ext uri="{BB962C8B-B14F-4D97-AF65-F5344CB8AC3E}">
        <p14:creationId xmlns:p14="http://schemas.microsoft.com/office/powerpoint/2010/main" val="28958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134815"/>
            <a:ext cx="6519180" cy="512253"/>
          </a:xfrm>
        </p:spPr>
        <p:txBody>
          <a:bodyPr/>
          <a:lstStyle/>
          <a:p>
            <a:r>
              <a:rPr lang="en-US" dirty="0"/>
              <a:t>Control of Alternaria Leafspot with Fungicides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C725E-1869-437F-AECA-635686FB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2" y="1371602"/>
            <a:ext cx="8328991" cy="4472609"/>
          </a:xfrm>
        </p:spPr>
        <p:txBody>
          <a:bodyPr>
            <a:normAutofit/>
          </a:bodyPr>
          <a:lstStyle/>
          <a:p>
            <a:r>
              <a:rPr lang="en-US" sz="2200" dirty="0"/>
              <a:t>Treatments were rated for % leaf damage</a:t>
            </a:r>
          </a:p>
          <a:p>
            <a:r>
              <a:rPr lang="en-US" sz="2200" dirty="0"/>
              <a:t>Treatments were harvested and tested for:</a:t>
            </a:r>
          </a:p>
          <a:p>
            <a:pPr lvl="1"/>
            <a:r>
              <a:rPr lang="en-US" sz="2200" dirty="0"/>
              <a:t>RWSA-sugar per acre</a:t>
            </a:r>
          </a:p>
          <a:p>
            <a:pPr lvl="1"/>
            <a:r>
              <a:rPr lang="en-US" sz="2200" dirty="0"/>
              <a:t>RWST-sugar per ton</a:t>
            </a:r>
          </a:p>
          <a:p>
            <a:pPr lvl="1"/>
            <a:r>
              <a:rPr lang="en-US" sz="2200" dirty="0"/>
              <a:t>Tons/acre</a:t>
            </a:r>
          </a:p>
        </p:txBody>
      </p:sp>
    </p:spTree>
    <p:extLst>
      <p:ext uri="{BB962C8B-B14F-4D97-AF65-F5344CB8AC3E}">
        <p14:creationId xmlns:p14="http://schemas.microsoft.com/office/powerpoint/2010/main" val="343058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831AAB-EE5C-4335-BBE9-2B51D693B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054602"/>
              </p:ext>
            </p:extLst>
          </p:nvPr>
        </p:nvGraphicFramePr>
        <p:xfrm>
          <a:off x="1669774" y="762002"/>
          <a:ext cx="8998229" cy="5174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4B47E4C-944D-4E90-AE51-3899AC34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Leaf Damage</a:t>
            </a:r>
          </a:p>
        </p:txBody>
      </p:sp>
    </p:spTree>
    <p:extLst>
      <p:ext uri="{BB962C8B-B14F-4D97-AF65-F5344CB8AC3E}">
        <p14:creationId xmlns:p14="http://schemas.microsoft.com/office/powerpoint/2010/main" val="2717970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831AAB-EE5C-4335-BBE9-2B51D693B03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36490" y="762002"/>
          <a:ext cx="8831513" cy="510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4B47E4C-944D-4E90-AE51-3899AC34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Leaf Damage and RWSA</a:t>
            </a:r>
          </a:p>
        </p:txBody>
      </p:sp>
    </p:spTree>
    <p:extLst>
      <p:ext uri="{BB962C8B-B14F-4D97-AF65-F5344CB8AC3E}">
        <p14:creationId xmlns:p14="http://schemas.microsoft.com/office/powerpoint/2010/main" val="75476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831AAB-EE5C-4335-BBE9-2B51D693B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532173"/>
              </p:ext>
            </p:extLst>
          </p:nvPr>
        </p:nvGraphicFramePr>
        <p:xfrm>
          <a:off x="1836490" y="762002"/>
          <a:ext cx="8831513" cy="510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4B47E4C-944D-4E90-AE51-3899AC34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Leaf Damage and Tons/Acre</a:t>
            </a:r>
          </a:p>
        </p:txBody>
      </p:sp>
    </p:spTree>
    <p:extLst>
      <p:ext uri="{BB962C8B-B14F-4D97-AF65-F5344CB8AC3E}">
        <p14:creationId xmlns:p14="http://schemas.microsoft.com/office/powerpoint/2010/main" val="159362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831AAB-EE5C-4335-BBE9-2B51D693B03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836490" y="762002"/>
          <a:ext cx="8831513" cy="510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D4B47E4C-944D-4E90-AE51-3899AC34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Leaf Damage and RWST</a:t>
            </a:r>
          </a:p>
        </p:txBody>
      </p:sp>
    </p:spTree>
    <p:extLst>
      <p:ext uri="{BB962C8B-B14F-4D97-AF65-F5344CB8AC3E}">
        <p14:creationId xmlns:p14="http://schemas.microsoft.com/office/powerpoint/2010/main" val="3555719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16264-9D64-40DA-8072-6E464C9D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Treatments</a:t>
            </a:r>
          </a:p>
        </p:txBody>
      </p:sp>
      <p:pic>
        <p:nvPicPr>
          <p:cNvPr id="4" name="Picture 2" descr="C:\Users\meyerr\Pictures\2017-12-08\304.JPG">
            <a:extLst>
              <a:ext uri="{FF2B5EF4-FFF2-40B4-BE49-F238E27FC236}">
                <a16:creationId xmlns:a16="http://schemas.microsoft.com/office/drawing/2014/main" id="{873FE736-777E-4DCF-B13B-E859285A85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8525" y="770573"/>
            <a:ext cx="3311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F2CFDF-50C8-4B16-AD9F-58910768A667}"/>
              </a:ext>
            </a:extLst>
          </p:cNvPr>
          <p:cNvSpPr txBox="1"/>
          <p:nvPr/>
        </p:nvSpPr>
        <p:spPr>
          <a:xfrm>
            <a:off x="1874322" y="5190173"/>
            <a:ext cx="41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 Tin 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Topsin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Manzate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8.0% Leaf Damage</a:t>
            </a:r>
          </a:p>
        </p:txBody>
      </p:sp>
      <p:pic>
        <p:nvPicPr>
          <p:cNvPr id="7" name="Picture 2" descr="C:\Users\meyerr\Pictures\2017-12-08\309.JPG">
            <a:extLst>
              <a:ext uri="{FF2B5EF4-FFF2-40B4-BE49-F238E27FC236}">
                <a16:creationId xmlns:a16="http://schemas.microsoft.com/office/drawing/2014/main" id="{7A212C34-DA78-49F6-B516-1D7BC7CE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554" y="757056"/>
            <a:ext cx="3324838" cy="4433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48583B-9A76-46A7-876E-7762A998F505}"/>
              </a:ext>
            </a:extLst>
          </p:cNvPr>
          <p:cNvSpPr txBox="1"/>
          <p:nvPr/>
        </p:nvSpPr>
        <p:spPr>
          <a:xfrm>
            <a:off x="6598184" y="5226116"/>
            <a:ext cx="332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Priaxor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Manzate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30.7% Leaf Damage</a:t>
            </a:r>
          </a:p>
        </p:txBody>
      </p:sp>
    </p:spTree>
    <p:extLst>
      <p:ext uri="{BB962C8B-B14F-4D97-AF65-F5344CB8AC3E}">
        <p14:creationId xmlns:p14="http://schemas.microsoft.com/office/powerpoint/2010/main" val="2743825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16264-9D64-40DA-8072-6E464C9D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Treatments</a:t>
            </a:r>
          </a:p>
        </p:txBody>
      </p:sp>
      <p:pic>
        <p:nvPicPr>
          <p:cNvPr id="4" name="Picture 2" descr="C:\Users\meyerr\Pictures\2017-12-08\304.JPG">
            <a:extLst>
              <a:ext uri="{FF2B5EF4-FFF2-40B4-BE49-F238E27FC236}">
                <a16:creationId xmlns:a16="http://schemas.microsoft.com/office/drawing/2014/main" id="{873FE736-777E-4DCF-B13B-E859285A85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322" y="861259"/>
            <a:ext cx="3311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48583B-9A76-46A7-876E-7762A998F505}"/>
              </a:ext>
            </a:extLst>
          </p:cNvPr>
          <p:cNvSpPr txBox="1"/>
          <p:nvPr/>
        </p:nvSpPr>
        <p:spPr>
          <a:xfrm>
            <a:off x="6179035" y="5278925"/>
            <a:ext cx="41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Inspire XT 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Manzate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39.3% Leaf Damage</a:t>
            </a:r>
          </a:p>
        </p:txBody>
      </p:sp>
      <p:pic>
        <p:nvPicPr>
          <p:cNvPr id="9" name="Picture 2" descr="C:\Users\meyerr\Pictures\2017-12-08\299.JPG">
            <a:extLst>
              <a:ext uri="{FF2B5EF4-FFF2-40B4-BE49-F238E27FC236}">
                <a16:creationId xmlns:a16="http://schemas.microsoft.com/office/drawing/2014/main" id="{DC1D6CB5-0A88-4CD8-89AE-83143F9D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759" y="863192"/>
            <a:ext cx="3311800" cy="441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0C73AF-334A-4F70-9994-D10B9CCA4E25}"/>
              </a:ext>
            </a:extLst>
          </p:cNvPr>
          <p:cNvSpPr txBox="1"/>
          <p:nvPr/>
        </p:nvSpPr>
        <p:spPr>
          <a:xfrm>
            <a:off x="1870693" y="5278926"/>
            <a:ext cx="41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 Tin 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Topsin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Manzate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8.0% Leaf Damage</a:t>
            </a:r>
          </a:p>
        </p:txBody>
      </p:sp>
    </p:spTree>
    <p:extLst>
      <p:ext uri="{BB962C8B-B14F-4D97-AF65-F5344CB8AC3E}">
        <p14:creationId xmlns:p14="http://schemas.microsoft.com/office/powerpoint/2010/main" val="275744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16264-9D64-40DA-8072-6E464C9D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Treatments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48583B-9A76-46A7-876E-7762A998F505}"/>
              </a:ext>
            </a:extLst>
          </p:cNvPr>
          <p:cNvSpPr txBox="1"/>
          <p:nvPr/>
        </p:nvSpPr>
        <p:spPr>
          <a:xfrm>
            <a:off x="6179035" y="5278925"/>
            <a:ext cx="41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Inspire XT 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Manzate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39.3% Leaf Damage</a:t>
            </a:r>
          </a:p>
        </p:txBody>
      </p:sp>
      <p:pic>
        <p:nvPicPr>
          <p:cNvPr id="9" name="Picture 2" descr="C:\Users\meyerr\Pictures\2017-12-08\299.JPG">
            <a:extLst>
              <a:ext uri="{FF2B5EF4-FFF2-40B4-BE49-F238E27FC236}">
                <a16:creationId xmlns:a16="http://schemas.microsoft.com/office/drawing/2014/main" id="{DC1D6CB5-0A88-4CD8-89AE-83143F9D3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1759" y="863192"/>
            <a:ext cx="3311800" cy="4415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eyerr\Pictures\2017-12-08\309.JPG">
            <a:extLst>
              <a:ext uri="{FF2B5EF4-FFF2-40B4-BE49-F238E27FC236}">
                <a16:creationId xmlns:a16="http://schemas.microsoft.com/office/drawing/2014/main" id="{1624C137-C724-4863-A761-FF2AF3300A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8441" y="863192"/>
            <a:ext cx="3311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ADC659-E1FF-4830-8F21-88763B19B034}"/>
              </a:ext>
            </a:extLst>
          </p:cNvPr>
          <p:cNvSpPr txBox="1"/>
          <p:nvPr/>
        </p:nvSpPr>
        <p:spPr>
          <a:xfrm>
            <a:off x="2265403" y="5278924"/>
            <a:ext cx="3324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Priaxor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Manzate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30.7% Leaf Damage</a:t>
            </a:r>
          </a:p>
        </p:txBody>
      </p:sp>
    </p:spTree>
    <p:extLst>
      <p:ext uri="{BB962C8B-B14F-4D97-AF65-F5344CB8AC3E}">
        <p14:creationId xmlns:p14="http://schemas.microsoft.com/office/powerpoint/2010/main" val="3994939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16264-9D64-40DA-8072-6E464C9D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Treatments</a:t>
            </a:r>
          </a:p>
        </p:txBody>
      </p:sp>
      <p:pic>
        <p:nvPicPr>
          <p:cNvPr id="4" name="Picture 2" descr="C:\Users\meyerr\Pictures\2017-12-08\304.JPG">
            <a:extLst>
              <a:ext uri="{FF2B5EF4-FFF2-40B4-BE49-F238E27FC236}">
                <a16:creationId xmlns:a16="http://schemas.microsoft.com/office/drawing/2014/main" id="{873FE736-777E-4DCF-B13B-E859285A85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5817" y="960518"/>
            <a:ext cx="3311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48583B-9A76-46A7-876E-7762A998F505}"/>
              </a:ext>
            </a:extLst>
          </p:cNvPr>
          <p:cNvSpPr txBox="1"/>
          <p:nvPr/>
        </p:nvSpPr>
        <p:spPr>
          <a:xfrm>
            <a:off x="6523081" y="5383462"/>
            <a:ext cx="323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Untreated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 Leaf Damage</a:t>
            </a:r>
          </a:p>
        </p:txBody>
      </p:sp>
      <p:pic>
        <p:nvPicPr>
          <p:cNvPr id="7" name="Picture 2" descr="C:\Users\meyerr\Pictures\2017-12-08\284.JPG">
            <a:extLst>
              <a:ext uri="{FF2B5EF4-FFF2-40B4-BE49-F238E27FC236}">
                <a16:creationId xmlns:a16="http://schemas.microsoft.com/office/drawing/2014/main" id="{C034A50A-E13B-4B91-9271-0DB895F8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081" y="964388"/>
            <a:ext cx="3311800" cy="4415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94D0D6-AC48-428D-A710-6438A35BAB6B}"/>
              </a:ext>
            </a:extLst>
          </p:cNvPr>
          <p:cNvSpPr txBox="1"/>
          <p:nvPr/>
        </p:nvSpPr>
        <p:spPr>
          <a:xfrm>
            <a:off x="1818101" y="5380118"/>
            <a:ext cx="415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Super Tin 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Topsin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Manzate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8.0% Leaf Damage</a:t>
            </a:r>
          </a:p>
        </p:txBody>
      </p:sp>
    </p:spTree>
    <p:extLst>
      <p:ext uri="{BB962C8B-B14F-4D97-AF65-F5344CB8AC3E}">
        <p14:creationId xmlns:p14="http://schemas.microsoft.com/office/powerpoint/2010/main" val="326122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134815"/>
            <a:ext cx="6519180" cy="512253"/>
          </a:xfrm>
        </p:spPr>
        <p:txBody>
          <a:bodyPr/>
          <a:lstStyle/>
          <a:p>
            <a:r>
              <a:rPr lang="en-US" dirty="0"/>
              <a:t>Conclusions and Observations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C725E-1869-437F-AECA-635686FB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2" y="1371602"/>
            <a:ext cx="8328991" cy="4472609"/>
          </a:xfrm>
        </p:spPr>
        <p:txBody>
          <a:bodyPr>
            <a:normAutofit/>
          </a:bodyPr>
          <a:lstStyle/>
          <a:p>
            <a:r>
              <a:rPr lang="en-US" sz="2200" dirty="0"/>
              <a:t>Fungicides vary in their efficacy for </a:t>
            </a:r>
            <a:r>
              <a:rPr lang="en-US" sz="2200" dirty="0" err="1"/>
              <a:t>alternaria</a:t>
            </a:r>
            <a:r>
              <a:rPr lang="en-US" sz="2200" dirty="0"/>
              <a:t> control</a:t>
            </a:r>
            <a:endParaRPr lang="en-US" sz="1451" dirty="0"/>
          </a:p>
          <a:p>
            <a:pPr marL="42860" indent="0">
              <a:buNone/>
            </a:pPr>
            <a:endParaRPr lang="en-US" sz="2200" dirty="0"/>
          </a:p>
          <a:p>
            <a:pPr marL="685791" lvl="1" indent="-342900">
              <a:buAutoNum type="arabicPeriod"/>
            </a:pPr>
            <a:endParaRPr lang="en-US" sz="145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FAFCF9-33A6-4A66-9369-EAA41BEF4C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57533" y="1940339"/>
          <a:ext cx="1888435" cy="3705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435">
                  <a:extLst>
                    <a:ext uri="{9D8B030D-6E8A-4147-A177-3AD203B41FA5}">
                      <a16:colId xmlns:a16="http://schemas.microsoft.com/office/drawing/2014/main" val="476591353"/>
                    </a:ext>
                  </a:extLst>
                </a:gridCol>
              </a:tblGrid>
              <a:tr h="61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Alternaria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197948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lang="en-US" sz="2000" dirty="0"/>
                        <a:t>1. Super 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983290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lang="en-US" sz="2000" dirty="0"/>
                        <a:t>2. EBDC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201909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lang="en-US" sz="2000" dirty="0"/>
                        <a:t>3. </a:t>
                      </a:r>
                      <a:r>
                        <a:rPr lang="en-US" sz="2000" dirty="0" err="1"/>
                        <a:t>Strobilurin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90309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lang="en-US" sz="2000" dirty="0"/>
                        <a:t>4. Copper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261085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lang="en-US" sz="2000" dirty="0"/>
                        <a:t>5. Triazole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511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68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D53C7C-AA67-42C7-9DD3-61EF0622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</a:t>
            </a:r>
            <a:r>
              <a:rPr lang="en-US" dirty="0" err="1"/>
              <a:t>alternaria</a:t>
            </a:r>
            <a:r>
              <a:rPr lang="en-US" dirty="0"/>
              <a:t> in Michigan</a:t>
            </a:r>
          </a:p>
          <a:p>
            <a:r>
              <a:rPr lang="en-US" dirty="0"/>
              <a:t>Fungicide efficacy and treatments</a:t>
            </a:r>
          </a:p>
          <a:p>
            <a:r>
              <a:rPr lang="en-US" dirty="0"/>
              <a:t>Conclusions and observations</a:t>
            </a:r>
          </a:p>
          <a:p>
            <a:r>
              <a:rPr lang="en-US" dirty="0"/>
              <a:t>Strategies in Michigan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E3BEC2-2E28-4D5A-903C-F75233DAE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52033"/>
            <a:ext cx="8229600" cy="683004"/>
          </a:xfrm>
        </p:spPr>
        <p:txBody>
          <a:bodyPr/>
          <a:lstStyle/>
          <a:p>
            <a:r>
              <a:rPr lang="en-US" dirty="0"/>
              <a:t>Alternaria Leafspot</a:t>
            </a:r>
          </a:p>
        </p:txBody>
      </p:sp>
      <p:pic>
        <p:nvPicPr>
          <p:cNvPr id="4" name="Content Placeholder 7" descr="A close up of a garden&#10;&#10;Description automatically generated">
            <a:extLst>
              <a:ext uri="{FF2B5EF4-FFF2-40B4-BE49-F238E27FC236}">
                <a16:creationId xmlns:a16="http://schemas.microsoft.com/office/drawing/2014/main" id="{590DEE52-08E1-4ED5-ADB3-960DD64763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6586712" y="2298877"/>
            <a:ext cx="3590576" cy="3657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045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134815"/>
            <a:ext cx="6519180" cy="512253"/>
          </a:xfrm>
        </p:spPr>
        <p:txBody>
          <a:bodyPr/>
          <a:lstStyle/>
          <a:p>
            <a:r>
              <a:rPr lang="en-US" dirty="0"/>
              <a:t>Conclusions and Observations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C725E-1869-437F-AECA-635686FB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371602"/>
            <a:ext cx="8686801" cy="4472609"/>
          </a:xfrm>
        </p:spPr>
        <p:txBody>
          <a:bodyPr>
            <a:normAutofit/>
          </a:bodyPr>
          <a:lstStyle/>
          <a:p>
            <a:r>
              <a:rPr lang="en-US" sz="2200" dirty="0"/>
              <a:t>Fungicides vary in their efficacy for </a:t>
            </a:r>
            <a:r>
              <a:rPr lang="en-US" sz="2200" dirty="0" err="1"/>
              <a:t>alternaria</a:t>
            </a:r>
            <a:r>
              <a:rPr lang="en-US" sz="2200" dirty="0"/>
              <a:t> control</a:t>
            </a:r>
          </a:p>
          <a:p>
            <a:r>
              <a:rPr lang="en-US" sz="2200" dirty="0"/>
              <a:t>Fungicide efficacy is different for </a:t>
            </a:r>
            <a:r>
              <a:rPr lang="en-US" sz="2200" dirty="0" err="1"/>
              <a:t>alternaria</a:t>
            </a:r>
            <a:r>
              <a:rPr lang="en-US" sz="2200" dirty="0"/>
              <a:t> and </a:t>
            </a:r>
            <a:r>
              <a:rPr lang="en-US" sz="2200" dirty="0" err="1"/>
              <a:t>cercospora</a:t>
            </a:r>
            <a:endParaRPr lang="en-US" sz="1451" dirty="0"/>
          </a:p>
          <a:p>
            <a:pPr marL="342891" lvl="1" indent="0">
              <a:buNone/>
            </a:pPr>
            <a:endParaRPr lang="en-US" sz="1451" dirty="0"/>
          </a:p>
          <a:p>
            <a:pPr marL="42860" indent="0">
              <a:buNone/>
            </a:pPr>
            <a:endParaRPr lang="en-US" sz="2200" dirty="0"/>
          </a:p>
          <a:p>
            <a:pPr marL="685791" lvl="1" indent="-342900">
              <a:buAutoNum type="arabicPeriod"/>
            </a:pPr>
            <a:endParaRPr lang="en-US" sz="145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C6A729-4D41-4637-8801-3FC4D5CD0A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50365" y="2589698"/>
          <a:ext cx="3776870" cy="3788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435">
                  <a:extLst>
                    <a:ext uri="{9D8B030D-6E8A-4147-A177-3AD203B41FA5}">
                      <a16:colId xmlns:a16="http://schemas.microsoft.com/office/drawing/2014/main" val="476591353"/>
                    </a:ext>
                  </a:extLst>
                </a:gridCol>
                <a:gridCol w="1888435">
                  <a:extLst>
                    <a:ext uri="{9D8B030D-6E8A-4147-A177-3AD203B41FA5}">
                      <a16:colId xmlns:a16="http://schemas.microsoft.com/office/drawing/2014/main" val="3138785658"/>
                    </a:ext>
                  </a:extLst>
                </a:gridCol>
              </a:tblGrid>
              <a:tr h="61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Alternaria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Cercospora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197948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lang="en-US" sz="2000" dirty="0"/>
                        <a:t>1. Super 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 Super 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983290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lang="en-US" sz="2000" dirty="0"/>
                        <a:t>2. EBDC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2. Triazole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201909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lang="en-US" sz="2000" dirty="0"/>
                        <a:t>3. </a:t>
                      </a:r>
                      <a:r>
                        <a:rPr lang="en-US" sz="2000" dirty="0" err="1"/>
                        <a:t>Strobilurin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 EBDC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890309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lang="en-US" sz="2000" dirty="0"/>
                        <a:t>4. Copper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4. </a:t>
                      </a:r>
                      <a:r>
                        <a:rPr lang="en-US" sz="2000" dirty="0" err="1"/>
                        <a:t>Strobilurin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261085"/>
                  </a:ext>
                </a:extLst>
              </a:tr>
              <a:tr h="617515">
                <a:tc>
                  <a:txBody>
                    <a:bodyPr/>
                    <a:lstStyle/>
                    <a:p>
                      <a:r>
                        <a:rPr lang="en-US" sz="2000" dirty="0"/>
                        <a:t>5. Triazole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5. Copper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511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237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134815"/>
            <a:ext cx="6519180" cy="512253"/>
          </a:xfrm>
        </p:spPr>
        <p:txBody>
          <a:bodyPr/>
          <a:lstStyle/>
          <a:p>
            <a:r>
              <a:rPr lang="en-US" dirty="0"/>
              <a:t>Conclusions and Observations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C725E-1869-437F-AECA-635686FB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371602"/>
            <a:ext cx="8686801" cy="4472609"/>
          </a:xfrm>
        </p:spPr>
        <p:txBody>
          <a:bodyPr>
            <a:normAutofit/>
          </a:bodyPr>
          <a:lstStyle/>
          <a:p>
            <a:r>
              <a:rPr lang="en-US" sz="2200" dirty="0"/>
              <a:t>Fungicides vary in their efficacy for </a:t>
            </a:r>
            <a:r>
              <a:rPr lang="en-US" sz="2200" dirty="0" err="1"/>
              <a:t>alternaria</a:t>
            </a:r>
            <a:r>
              <a:rPr lang="en-US" sz="2200" dirty="0"/>
              <a:t> control</a:t>
            </a:r>
          </a:p>
          <a:p>
            <a:r>
              <a:rPr lang="en-US" sz="2200" dirty="0"/>
              <a:t>Fungicide efficacy is different for </a:t>
            </a:r>
            <a:r>
              <a:rPr lang="en-US" sz="2200" dirty="0" err="1"/>
              <a:t>alternaria</a:t>
            </a:r>
            <a:r>
              <a:rPr lang="en-US" sz="2200" dirty="0"/>
              <a:t> and </a:t>
            </a:r>
            <a:r>
              <a:rPr lang="en-US" sz="2200" dirty="0" err="1"/>
              <a:t>cercospora</a:t>
            </a:r>
            <a:endParaRPr lang="en-US" sz="2200" dirty="0"/>
          </a:p>
          <a:p>
            <a:r>
              <a:rPr lang="en-US" sz="2200" dirty="0"/>
              <a:t>Tank mixing fungicides reduces leaf damage</a:t>
            </a:r>
            <a:endParaRPr lang="en-US" sz="1451" dirty="0"/>
          </a:p>
          <a:p>
            <a:pPr marL="342891" lvl="1" indent="0">
              <a:buNone/>
            </a:pPr>
            <a:endParaRPr lang="en-US" sz="1451" dirty="0"/>
          </a:p>
          <a:p>
            <a:pPr marL="42860" indent="0">
              <a:buNone/>
            </a:pPr>
            <a:endParaRPr lang="en-US" sz="2200" dirty="0"/>
          </a:p>
          <a:p>
            <a:pPr marL="685791" lvl="1" indent="-342900">
              <a:buAutoNum type="arabicPeriod"/>
            </a:pPr>
            <a:endParaRPr lang="en-US" sz="1451" dirty="0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188E111A-5818-4FB2-AD96-829E5DBCCDA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23586" y="2716699"/>
          <a:ext cx="7132007" cy="3419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242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134815"/>
            <a:ext cx="6519180" cy="512253"/>
          </a:xfrm>
        </p:spPr>
        <p:txBody>
          <a:bodyPr/>
          <a:lstStyle/>
          <a:p>
            <a:r>
              <a:rPr lang="en-US" dirty="0"/>
              <a:t>Conclusions and Observations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C725E-1869-437F-AECA-635686FB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2" y="647068"/>
            <a:ext cx="8686801" cy="4472609"/>
          </a:xfrm>
        </p:spPr>
        <p:txBody>
          <a:bodyPr>
            <a:normAutofit/>
          </a:bodyPr>
          <a:lstStyle/>
          <a:p>
            <a:r>
              <a:rPr lang="en-US" sz="2200" dirty="0"/>
              <a:t>The economic impact of </a:t>
            </a:r>
            <a:r>
              <a:rPr lang="en-US" sz="2200" dirty="0" err="1"/>
              <a:t>alternaria</a:t>
            </a:r>
            <a:r>
              <a:rPr lang="en-US" sz="2200" dirty="0"/>
              <a:t> leafspot is significant</a:t>
            </a:r>
            <a:endParaRPr lang="en-US" sz="1451" dirty="0"/>
          </a:p>
          <a:p>
            <a:pPr marL="342891" lvl="1" indent="0">
              <a:buNone/>
            </a:pPr>
            <a:endParaRPr lang="en-US" sz="1451" dirty="0"/>
          </a:p>
          <a:p>
            <a:pPr marL="42860" indent="0">
              <a:buNone/>
            </a:pPr>
            <a:endParaRPr lang="en-US" sz="2200" dirty="0"/>
          </a:p>
          <a:p>
            <a:pPr marL="685791" lvl="1" indent="-342900">
              <a:buAutoNum type="arabicPeriod"/>
            </a:pPr>
            <a:endParaRPr lang="en-US" sz="145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FA8CEF2-2C38-4D74-9A64-580DC1CD04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52601" y="1159320"/>
          <a:ext cx="8915401" cy="4698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17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134815"/>
            <a:ext cx="6519180" cy="512253"/>
          </a:xfrm>
        </p:spPr>
        <p:txBody>
          <a:bodyPr/>
          <a:lstStyle/>
          <a:p>
            <a:r>
              <a:rPr lang="en-US" dirty="0"/>
              <a:t>Alternaria and Cercospora Control Strategies in Michigan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C725E-1869-437F-AECA-635686FB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371602"/>
            <a:ext cx="8686801" cy="4472609"/>
          </a:xfrm>
        </p:spPr>
        <p:txBody>
          <a:bodyPr>
            <a:normAutofit/>
          </a:bodyPr>
          <a:lstStyle/>
          <a:p>
            <a:r>
              <a:rPr lang="en-US" sz="2200" dirty="0"/>
              <a:t>Genetic tolerance</a:t>
            </a:r>
          </a:p>
          <a:p>
            <a:r>
              <a:rPr lang="en-US" sz="2200" dirty="0"/>
              <a:t>Timing of first fungicide</a:t>
            </a:r>
          </a:p>
          <a:p>
            <a:pPr lvl="1"/>
            <a:r>
              <a:rPr lang="en-US" sz="1800" dirty="0"/>
              <a:t>Late June</a:t>
            </a:r>
          </a:p>
          <a:p>
            <a:r>
              <a:rPr lang="en-US" sz="2200" dirty="0"/>
              <a:t>Application intervals of 10-14 days</a:t>
            </a:r>
          </a:p>
          <a:p>
            <a:r>
              <a:rPr lang="en-US" sz="2200" dirty="0"/>
              <a:t>Rotate chemistry</a:t>
            </a:r>
          </a:p>
          <a:p>
            <a:r>
              <a:rPr lang="en-US" sz="2200" dirty="0"/>
              <a:t>Tank-mix</a:t>
            </a:r>
          </a:p>
          <a:p>
            <a:pPr lvl="1"/>
            <a:r>
              <a:rPr lang="en-US" sz="1800" dirty="0"/>
              <a:t>Fungicide applications have two or more effective products in the tank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1451" dirty="0"/>
          </a:p>
          <a:p>
            <a:pPr marL="342891" lvl="1" indent="0">
              <a:buNone/>
            </a:pPr>
            <a:endParaRPr lang="en-US" sz="1451" dirty="0"/>
          </a:p>
          <a:p>
            <a:pPr marL="42860" indent="0">
              <a:buNone/>
            </a:pPr>
            <a:endParaRPr lang="en-US" sz="2200" dirty="0"/>
          </a:p>
          <a:p>
            <a:pPr marL="685791" lvl="1" indent="-342900">
              <a:buAutoNum type="arabicPeriod"/>
            </a:pPr>
            <a:endParaRPr lang="en-US" sz="1451" dirty="0"/>
          </a:p>
        </p:txBody>
      </p:sp>
    </p:spTree>
    <p:extLst>
      <p:ext uri="{BB962C8B-B14F-4D97-AF65-F5344CB8AC3E}">
        <p14:creationId xmlns:p14="http://schemas.microsoft.com/office/powerpoint/2010/main" val="3828472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C725E-1869-437F-AECA-635686FB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5" y="1084389"/>
            <a:ext cx="8686801" cy="4472609"/>
          </a:xfrm>
        </p:spPr>
        <p:txBody>
          <a:bodyPr>
            <a:normAutofit/>
          </a:bodyPr>
          <a:lstStyle/>
          <a:p>
            <a:r>
              <a:rPr lang="en-US" sz="2200" dirty="0"/>
              <a:t>Genetic tolerance</a:t>
            </a:r>
          </a:p>
          <a:p>
            <a:pPr lvl="1"/>
            <a:r>
              <a:rPr lang="en-US" sz="1800" dirty="0"/>
              <a:t>Wide range of tolerance between varieties </a:t>
            </a:r>
          </a:p>
          <a:p>
            <a:pPr marL="342891" lvl="1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1451" dirty="0"/>
          </a:p>
          <a:p>
            <a:pPr marL="342891" lvl="1" indent="0">
              <a:buNone/>
            </a:pPr>
            <a:endParaRPr lang="en-US" sz="1451" dirty="0"/>
          </a:p>
          <a:p>
            <a:pPr marL="42860" indent="0">
              <a:buNone/>
            </a:pPr>
            <a:endParaRPr lang="en-US" sz="2200" dirty="0"/>
          </a:p>
          <a:p>
            <a:pPr marL="685791" lvl="1" indent="-342900">
              <a:buAutoNum type="arabicPeriod"/>
            </a:pPr>
            <a:endParaRPr lang="en-US" sz="1451" dirty="0"/>
          </a:p>
        </p:txBody>
      </p:sp>
      <p:pic>
        <p:nvPicPr>
          <p:cNvPr id="6" name="Content Placeholder 8" descr="A close up of a garden&#10;&#10;Description automatically generated">
            <a:extLst>
              <a:ext uri="{FF2B5EF4-FFF2-40B4-BE49-F238E27FC236}">
                <a16:creationId xmlns:a16="http://schemas.microsoft.com/office/drawing/2014/main" id="{3624B6CF-198D-4AA8-B47D-D16DF1CAFE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27976" y="3219482"/>
            <a:ext cx="3120887" cy="234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green plant in a forest&#10;&#10;Description automatically generated">
            <a:extLst>
              <a:ext uri="{FF2B5EF4-FFF2-40B4-BE49-F238E27FC236}">
                <a16:creationId xmlns:a16="http://schemas.microsoft.com/office/drawing/2014/main" id="{219BBF2A-269F-42EA-91AD-6D01C2E8B1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0435" y="3219483"/>
            <a:ext cx="3120886" cy="234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close up of a garden&#10;&#10;Description automatically generated">
            <a:extLst>
              <a:ext uri="{FF2B5EF4-FFF2-40B4-BE49-F238E27FC236}">
                <a16:creationId xmlns:a16="http://schemas.microsoft.com/office/drawing/2014/main" id="{DA3487DB-8A86-4D7A-BFDF-3282E564F0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80030" y="3219481"/>
            <a:ext cx="3120885" cy="2340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D7E1B8-9811-4D9A-8151-76D8719FADBF}"/>
              </a:ext>
            </a:extLst>
          </p:cNvPr>
          <p:cNvSpPr txBox="1"/>
          <p:nvPr/>
        </p:nvSpPr>
        <p:spPr>
          <a:xfrm>
            <a:off x="2013502" y="1799990"/>
            <a:ext cx="274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H-9879NT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Alternaria-Good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Cercospora-Good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9D350B-0BBE-40B6-B9B9-8AD2E32F4894}"/>
              </a:ext>
            </a:extLst>
          </p:cNvPr>
          <p:cNvSpPr txBox="1"/>
          <p:nvPr/>
        </p:nvSpPr>
        <p:spPr>
          <a:xfrm>
            <a:off x="7694542" y="1799990"/>
            <a:ext cx="274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C-515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Alternaria-Poor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Cercospora-Fair Minus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91D461-F6FA-46DB-98B5-5CED404B5558}"/>
              </a:ext>
            </a:extLst>
          </p:cNvPr>
          <p:cNvSpPr txBox="1"/>
          <p:nvPr/>
        </p:nvSpPr>
        <p:spPr>
          <a:xfrm>
            <a:off x="4721086" y="1799990"/>
            <a:ext cx="274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C-333NT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Alternaria-Fair Plus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Cercospora-Poor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76A3D09-C6DC-4E54-BC06-F7698401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6410" y="134815"/>
            <a:ext cx="6519180" cy="512253"/>
          </a:xfrm>
        </p:spPr>
        <p:txBody>
          <a:bodyPr/>
          <a:lstStyle/>
          <a:p>
            <a:r>
              <a:rPr lang="en-US" dirty="0"/>
              <a:t>Alternaria and Cercospora Control Strategies in Michigan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64F446-FCFF-4573-B185-62EA382A7CC9}"/>
              </a:ext>
            </a:extLst>
          </p:cNvPr>
          <p:cNvSpPr txBox="1"/>
          <p:nvPr/>
        </p:nvSpPr>
        <p:spPr>
          <a:xfrm>
            <a:off x="993913" y="6149009"/>
            <a:ext cx="6573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varieties were sprayed 6 times with the same products and application dates</a:t>
            </a:r>
          </a:p>
        </p:txBody>
      </p:sp>
    </p:spTree>
    <p:extLst>
      <p:ext uri="{BB962C8B-B14F-4D97-AF65-F5344CB8AC3E}">
        <p14:creationId xmlns:p14="http://schemas.microsoft.com/office/powerpoint/2010/main" val="836379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een plant in a forest&#10;&#10;Description automatically generated">
            <a:extLst>
              <a:ext uri="{FF2B5EF4-FFF2-40B4-BE49-F238E27FC236}">
                <a16:creationId xmlns:a16="http://schemas.microsoft.com/office/drawing/2014/main" id="{552D419B-8AE9-4E1F-932E-5E8E6DB7D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43950" y="343084"/>
            <a:ext cx="2703367" cy="3541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green plant in a forest&#10;&#10;Description automatically generated">
            <a:extLst>
              <a:ext uri="{FF2B5EF4-FFF2-40B4-BE49-F238E27FC236}">
                <a16:creationId xmlns:a16="http://schemas.microsoft.com/office/drawing/2014/main" id="{83861D3F-85E4-4C59-B8FD-EF2023D6DF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39196" y="348722"/>
            <a:ext cx="2667001" cy="3493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First Application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88305A-17B4-4246-BABD-4EF879D2BD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5915" y="3616528"/>
          <a:ext cx="3493561" cy="2327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04">
                  <a:extLst>
                    <a:ext uri="{9D8B030D-6E8A-4147-A177-3AD203B41FA5}">
                      <a16:colId xmlns:a16="http://schemas.microsoft.com/office/drawing/2014/main" val="1223924320"/>
                    </a:ext>
                  </a:extLst>
                </a:gridCol>
                <a:gridCol w="1704108">
                  <a:extLst>
                    <a:ext uri="{9D8B030D-6E8A-4147-A177-3AD203B41FA5}">
                      <a16:colId xmlns:a16="http://schemas.microsoft.com/office/drawing/2014/main" val="1951472523"/>
                    </a:ext>
                  </a:extLst>
                </a:gridCol>
                <a:gridCol w="1118349">
                  <a:extLst>
                    <a:ext uri="{9D8B030D-6E8A-4147-A177-3AD203B41FA5}">
                      <a16:colId xmlns:a16="http://schemas.microsoft.com/office/drawing/2014/main" val="944019306"/>
                    </a:ext>
                  </a:extLst>
                </a:gridCol>
              </a:tblGrid>
              <a:tr h="5271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Product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% Leaf Damage 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9431335"/>
                  </a:ext>
                </a:extLst>
              </a:tr>
              <a:tr h="300057"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18.1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31152479"/>
                  </a:ext>
                </a:extLst>
              </a:tr>
              <a:tr h="30005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7-3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 panose="020B0502020202020204" pitchFamily="34" charset="0"/>
                        </a:rPr>
                        <a:t>Priaxor+Manz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7850440"/>
                  </a:ext>
                </a:extLst>
              </a:tr>
              <a:tr h="30005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7-17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 panose="020B0502020202020204" pitchFamily="34" charset="0"/>
                        </a:rPr>
                        <a:t>Tin+Manz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0022699"/>
                  </a:ext>
                </a:extLst>
              </a:tr>
              <a:tr h="30005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7-31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 panose="020B0502020202020204" pitchFamily="34" charset="0"/>
                        </a:rPr>
                        <a:t>Priaxor+Manz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36355837"/>
                  </a:ext>
                </a:extLst>
              </a:tr>
              <a:tr h="30005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8-14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 panose="020B0502020202020204" pitchFamily="34" charset="0"/>
                        </a:rPr>
                        <a:t>Inspire+Manz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13763119"/>
                  </a:ext>
                </a:extLst>
              </a:tr>
              <a:tr h="30005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8-30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Badge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20589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E85E3DE-BFD4-41C3-82A7-056DB7EC476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72669" y="3615207"/>
          <a:ext cx="3493567" cy="232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05">
                  <a:extLst>
                    <a:ext uri="{9D8B030D-6E8A-4147-A177-3AD203B41FA5}">
                      <a16:colId xmlns:a16="http://schemas.microsoft.com/office/drawing/2014/main" val="1223924320"/>
                    </a:ext>
                  </a:extLst>
                </a:gridCol>
                <a:gridCol w="1704112">
                  <a:extLst>
                    <a:ext uri="{9D8B030D-6E8A-4147-A177-3AD203B41FA5}">
                      <a16:colId xmlns:a16="http://schemas.microsoft.com/office/drawing/2014/main" val="1951472523"/>
                    </a:ext>
                  </a:extLst>
                </a:gridCol>
                <a:gridCol w="1118350">
                  <a:extLst>
                    <a:ext uri="{9D8B030D-6E8A-4147-A177-3AD203B41FA5}">
                      <a16:colId xmlns:a16="http://schemas.microsoft.com/office/drawing/2014/main" val="944019306"/>
                    </a:ext>
                  </a:extLst>
                </a:gridCol>
              </a:tblGrid>
              <a:tr h="527426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Product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% Leaf Damage 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9431335"/>
                  </a:ext>
                </a:extLst>
              </a:tr>
              <a:tr h="3002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6-28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 panose="020B0502020202020204" pitchFamily="34" charset="0"/>
                        </a:rPr>
                        <a:t>Manzate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entury Gothic" panose="020B0502020202020204" pitchFamily="34" charset="0"/>
                        </a:rPr>
                        <a:t>6.3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31152479"/>
                  </a:ext>
                </a:extLst>
              </a:tr>
              <a:tr h="3002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7-3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 panose="020B0502020202020204" pitchFamily="34" charset="0"/>
                        </a:rPr>
                        <a:t>Priaxor+Manz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7850440"/>
                  </a:ext>
                </a:extLst>
              </a:tr>
              <a:tr h="3002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7-17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 panose="020B0502020202020204" pitchFamily="34" charset="0"/>
                        </a:rPr>
                        <a:t>Tin+Manz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0022699"/>
                  </a:ext>
                </a:extLst>
              </a:tr>
              <a:tr h="3002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7-31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 panose="020B0502020202020204" pitchFamily="34" charset="0"/>
                        </a:rPr>
                        <a:t>Priaxor+Manz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36355837"/>
                  </a:ext>
                </a:extLst>
              </a:tr>
              <a:tr h="3002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8-14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entury Gothic" panose="020B0502020202020204" pitchFamily="34" charset="0"/>
                        </a:rPr>
                        <a:t>Inspire+Manz</a:t>
                      </a:r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13763119"/>
                  </a:ext>
                </a:extLst>
              </a:tr>
              <a:tr h="3002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8-30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entury Gothic" panose="020B0502020202020204" pitchFamily="34" charset="0"/>
                        </a:rPr>
                        <a:t>Badge</a:t>
                      </a: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20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223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134815"/>
            <a:ext cx="6519180" cy="512253"/>
          </a:xfrm>
        </p:spPr>
        <p:txBody>
          <a:bodyPr/>
          <a:lstStyle/>
          <a:p>
            <a:r>
              <a:rPr lang="en-US" dirty="0"/>
              <a:t>Alternaria and Cercospora Control Strategies in Michigan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C725E-1869-437F-AECA-635686FB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07" y="1027047"/>
            <a:ext cx="8686801" cy="4472609"/>
          </a:xfrm>
        </p:spPr>
        <p:txBody>
          <a:bodyPr>
            <a:normAutofit/>
          </a:bodyPr>
          <a:lstStyle/>
          <a:p>
            <a:r>
              <a:rPr lang="en-US" sz="2200" dirty="0"/>
              <a:t>Application Interval</a:t>
            </a:r>
            <a:endParaRPr lang="en-US" sz="18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1451" dirty="0"/>
          </a:p>
          <a:p>
            <a:pPr marL="342891" lvl="1" indent="0">
              <a:buNone/>
            </a:pPr>
            <a:endParaRPr lang="en-US" sz="1451" dirty="0"/>
          </a:p>
          <a:p>
            <a:pPr marL="42860" indent="0">
              <a:buNone/>
            </a:pPr>
            <a:endParaRPr lang="en-US" sz="2200" dirty="0"/>
          </a:p>
          <a:p>
            <a:pPr marL="685791" lvl="1" indent="-342900">
              <a:buAutoNum type="arabicPeriod"/>
            </a:pPr>
            <a:endParaRPr lang="en-US" sz="1451" dirty="0"/>
          </a:p>
        </p:txBody>
      </p:sp>
      <p:pic>
        <p:nvPicPr>
          <p:cNvPr id="5" name="Picture 4" descr="A green plant in a forest&#10;&#10;Description automatically generated">
            <a:extLst>
              <a:ext uri="{FF2B5EF4-FFF2-40B4-BE49-F238E27FC236}">
                <a16:creationId xmlns:a16="http://schemas.microsoft.com/office/drawing/2014/main" id="{EC4A4E83-E798-49D6-B455-33D7FBEE62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07873" y="1995281"/>
            <a:ext cx="3823252" cy="2867439"/>
          </a:xfrm>
          <a:prstGeom prst="rect">
            <a:avLst/>
          </a:prstGeom>
        </p:spPr>
      </p:pic>
      <p:pic>
        <p:nvPicPr>
          <p:cNvPr id="7" name="Picture 6" descr="A green plant in a forest&#10;&#10;Description automatically generated">
            <a:extLst>
              <a:ext uri="{FF2B5EF4-FFF2-40B4-BE49-F238E27FC236}">
                <a16:creationId xmlns:a16="http://schemas.microsoft.com/office/drawing/2014/main" id="{F3C3D46C-D0E3-492B-8949-11DDCC5188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59286" y="1995280"/>
            <a:ext cx="3823253" cy="28674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4930A5-8279-4390-B992-48C93072200F}"/>
              </a:ext>
            </a:extLst>
          </p:cNvPr>
          <p:cNvSpPr txBox="1"/>
          <p:nvPr/>
        </p:nvSpPr>
        <p:spPr>
          <a:xfrm>
            <a:off x="2185779" y="5279470"/>
            <a:ext cx="2749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C-333NT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Alternaria-Fair Plus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Cercospora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-Poor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 fungicide applications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3.9% Leafspot Damage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560AC-F2B1-4061-9BFC-802DAC9B144D}"/>
              </a:ext>
            </a:extLst>
          </p:cNvPr>
          <p:cNvSpPr txBox="1"/>
          <p:nvPr/>
        </p:nvSpPr>
        <p:spPr>
          <a:xfrm>
            <a:off x="6096000" y="5279474"/>
            <a:ext cx="2749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C-333NT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Alternaria-Fair Plus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Cercospora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-Poor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fungicide applications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41.7% Leafspot Damage</a:t>
            </a:r>
          </a:p>
        </p:txBody>
      </p:sp>
    </p:spTree>
    <p:extLst>
      <p:ext uri="{BB962C8B-B14F-4D97-AF65-F5344CB8AC3E}">
        <p14:creationId xmlns:p14="http://schemas.microsoft.com/office/powerpoint/2010/main" val="2367780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134815"/>
            <a:ext cx="6519180" cy="512253"/>
          </a:xfrm>
        </p:spPr>
        <p:txBody>
          <a:bodyPr/>
          <a:lstStyle/>
          <a:p>
            <a:r>
              <a:rPr lang="en-US" dirty="0"/>
              <a:t>Alternaria and Cercospora Control Strategies in Michigan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C725E-1869-437F-AECA-635686FB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371602"/>
            <a:ext cx="8686801" cy="4472609"/>
          </a:xfrm>
        </p:spPr>
        <p:txBody>
          <a:bodyPr>
            <a:normAutofit/>
          </a:bodyPr>
          <a:lstStyle/>
          <a:p>
            <a:r>
              <a:rPr lang="en-US" sz="2200" dirty="0"/>
              <a:t>Tank-mix</a:t>
            </a:r>
          </a:p>
          <a:p>
            <a:pPr lvl="1"/>
            <a:r>
              <a:rPr lang="en-US" sz="1800" dirty="0"/>
              <a:t>Fungicide applications have two or more effective products in the tank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1451" dirty="0"/>
          </a:p>
          <a:p>
            <a:pPr marL="342891" lvl="1" indent="0">
              <a:buNone/>
            </a:pPr>
            <a:endParaRPr lang="en-US" sz="1451" dirty="0"/>
          </a:p>
          <a:p>
            <a:pPr marL="42860" indent="0">
              <a:buNone/>
            </a:pPr>
            <a:endParaRPr lang="en-US" sz="2200" dirty="0"/>
          </a:p>
          <a:p>
            <a:pPr marL="685791" lvl="1" indent="-342900">
              <a:buAutoNum type="arabicPeriod"/>
            </a:pPr>
            <a:endParaRPr lang="en-US" sz="145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D36C56-23AF-4B22-BD23-DD166BB8F4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4400" y="2281919"/>
          <a:ext cx="9296399" cy="3915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130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134815"/>
            <a:ext cx="6519180" cy="512253"/>
          </a:xfrm>
        </p:spPr>
        <p:txBody>
          <a:bodyPr/>
          <a:lstStyle/>
          <a:p>
            <a:r>
              <a:rPr lang="en-US" dirty="0"/>
              <a:t>Alternaria and Cercospora Control Strategies in Michigan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C725E-1869-437F-AECA-635686FB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371602"/>
            <a:ext cx="8686801" cy="4472609"/>
          </a:xfrm>
        </p:spPr>
        <p:txBody>
          <a:bodyPr>
            <a:normAutofit/>
          </a:bodyPr>
          <a:lstStyle/>
          <a:p>
            <a:r>
              <a:rPr lang="en-US" sz="2200" dirty="0"/>
              <a:t>Genetic tolerance</a:t>
            </a:r>
          </a:p>
          <a:p>
            <a:r>
              <a:rPr lang="en-US" sz="2200" dirty="0"/>
              <a:t>Timing of first fungicide</a:t>
            </a:r>
          </a:p>
          <a:p>
            <a:pPr lvl="1"/>
            <a:r>
              <a:rPr lang="en-US" sz="1800" dirty="0"/>
              <a:t>Late June</a:t>
            </a:r>
          </a:p>
          <a:p>
            <a:r>
              <a:rPr lang="en-US" sz="2200" dirty="0"/>
              <a:t>Application intervals of 10-14 days</a:t>
            </a:r>
          </a:p>
          <a:p>
            <a:r>
              <a:rPr lang="en-US" sz="2200" dirty="0"/>
              <a:t>Rotate chemistry</a:t>
            </a:r>
          </a:p>
          <a:p>
            <a:r>
              <a:rPr lang="en-US" sz="2200" dirty="0"/>
              <a:t>Tank-mix</a:t>
            </a:r>
          </a:p>
          <a:p>
            <a:pPr lvl="1"/>
            <a:r>
              <a:rPr lang="en-US" sz="1800" dirty="0"/>
              <a:t>Fungicide applications have two or more effective products in the tank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1451" dirty="0"/>
          </a:p>
          <a:p>
            <a:pPr marL="342891" lvl="1" indent="0">
              <a:buNone/>
            </a:pPr>
            <a:endParaRPr lang="en-US" sz="1451" dirty="0"/>
          </a:p>
          <a:p>
            <a:pPr marL="42860" indent="0">
              <a:buNone/>
            </a:pPr>
            <a:endParaRPr lang="en-US" sz="2200" dirty="0"/>
          </a:p>
          <a:p>
            <a:pPr marL="685791" lvl="1" indent="-342900">
              <a:buAutoNum type="arabicPeriod"/>
            </a:pPr>
            <a:endParaRPr lang="en-US" sz="1451" dirty="0"/>
          </a:p>
        </p:txBody>
      </p:sp>
    </p:spTree>
    <p:extLst>
      <p:ext uri="{BB962C8B-B14F-4D97-AF65-F5344CB8AC3E}">
        <p14:creationId xmlns:p14="http://schemas.microsoft.com/office/powerpoint/2010/main" val="1660568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plant in a garden&#10;&#10;Description automatically generated">
            <a:extLst>
              <a:ext uri="{FF2B5EF4-FFF2-40B4-BE49-F238E27FC236}">
                <a16:creationId xmlns:a16="http://schemas.microsoft.com/office/drawing/2014/main" id="{78E8D934-E69F-4E10-A5D2-FBA305BD8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32"/>
          <a:stretch/>
        </p:blipFill>
        <p:spPr>
          <a:xfrm rot="5400000">
            <a:off x="5681515" y="458299"/>
            <a:ext cx="6858002" cy="5936974"/>
          </a:xfrm>
        </p:spPr>
      </p:pic>
      <p:pic>
        <p:nvPicPr>
          <p:cNvPr id="7" name="Picture 6" descr="A picture containing tree, outdoor, green&#10;&#10;Description automatically generated">
            <a:extLst>
              <a:ext uri="{FF2B5EF4-FFF2-40B4-BE49-F238E27FC236}">
                <a16:creationId xmlns:a16="http://schemas.microsoft.com/office/drawing/2014/main" id="{97908821-09B7-4C40-9319-D579BF9416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00381" y="411163"/>
            <a:ext cx="6855787" cy="60290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BBD431-0439-4B26-BF29-C7A03E27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366" y="2742675"/>
            <a:ext cx="3843629" cy="683004"/>
          </a:xfrm>
        </p:spPr>
        <p:txBody>
          <a:bodyPr/>
          <a:lstStyle/>
          <a:p>
            <a:r>
              <a:rPr lang="en-US" sz="4800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1622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1168" y="240642"/>
            <a:ext cx="6824425" cy="512253"/>
          </a:xfrm>
        </p:spPr>
        <p:txBody>
          <a:bodyPr/>
          <a:lstStyle/>
          <a:p>
            <a:r>
              <a:rPr lang="en-US" dirty="0"/>
              <a:t>Alternaria Leafspot in Michigan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E8F47-ED0C-441B-B367-FFCF549E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60782"/>
            <a:ext cx="7467600" cy="4419600"/>
          </a:xfrm>
        </p:spPr>
        <p:txBody>
          <a:bodyPr>
            <a:normAutofit/>
          </a:bodyPr>
          <a:lstStyle/>
          <a:p>
            <a:r>
              <a:rPr lang="en-US" sz="2200" dirty="0"/>
              <a:t>Low levels of disease for a long period of time</a:t>
            </a:r>
          </a:p>
          <a:p>
            <a:r>
              <a:rPr lang="en-US" sz="2200" dirty="0"/>
              <a:t>Recent years have had significant amounts of infection</a:t>
            </a:r>
          </a:p>
          <a:p>
            <a:r>
              <a:rPr lang="en-US" sz="2200" dirty="0"/>
              <a:t>Factors for increased disease levels</a:t>
            </a:r>
          </a:p>
          <a:p>
            <a:pPr lvl="1"/>
            <a:r>
              <a:rPr lang="en-US" sz="2200" dirty="0"/>
              <a:t>Susceptible variety planted on a significant percentage of acres</a:t>
            </a:r>
          </a:p>
          <a:p>
            <a:pPr lvl="1"/>
            <a:r>
              <a:rPr lang="en-US" sz="2200" dirty="0"/>
              <a:t>Decreased fungicide activity</a:t>
            </a:r>
          </a:p>
          <a:p>
            <a:pPr lvl="1"/>
            <a:r>
              <a:rPr lang="en-US" sz="2200" dirty="0"/>
              <a:t>Increased inoculum levels</a:t>
            </a:r>
          </a:p>
        </p:txBody>
      </p:sp>
      <p:pic>
        <p:nvPicPr>
          <p:cNvPr id="11" name="Picture 10" descr="A close up of a tree&#10;&#10;Description automatically generated">
            <a:extLst>
              <a:ext uri="{FF2B5EF4-FFF2-40B4-BE49-F238E27FC236}">
                <a16:creationId xmlns:a16="http://schemas.microsoft.com/office/drawing/2014/main" id="{704F9850-57D8-4BBC-893E-DD737CF4C3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1012" y="3429003"/>
            <a:ext cx="3399183" cy="25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B393DF-E718-4A32-8F4D-067DE7BC9C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06120" y="897303"/>
            <a:ext cx="7528213" cy="5132436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Both diseases are present in Michigan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severity of each disease is equal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Created challenges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Fungicides vary in their efficacy to both diseases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Some fungicides are good on </a:t>
            </a:r>
            <a:r>
              <a:rPr lang="en-US" dirty="0" err="1">
                <a:latin typeface="Century Gothic" panose="020B0502020202020204" pitchFamily="34" charset="0"/>
              </a:rPr>
              <a:t>cercospora</a:t>
            </a:r>
            <a:r>
              <a:rPr lang="en-US" dirty="0">
                <a:latin typeface="Century Gothic" panose="020B0502020202020204" pitchFamily="34" charset="0"/>
              </a:rPr>
              <a:t> but poor on </a:t>
            </a:r>
            <a:r>
              <a:rPr lang="en-US" dirty="0" err="1">
                <a:latin typeface="Century Gothic" panose="020B0502020202020204" pitchFamily="34" charset="0"/>
              </a:rPr>
              <a:t>alternaria</a:t>
            </a:r>
            <a:endParaRPr lang="en-US" dirty="0">
              <a:latin typeface="Century Gothic" panose="020B050202020202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Length of time for disease control has increased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Start earlier and spray later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68580" indent="0">
              <a:buClrTx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31168" y="240642"/>
            <a:ext cx="6824425" cy="512253"/>
          </a:xfrm>
        </p:spPr>
        <p:txBody>
          <a:bodyPr/>
          <a:lstStyle/>
          <a:p>
            <a:r>
              <a:rPr lang="en-US" dirty="0"/>
              <a:t>Cercospora and Alternaria Leafspot</a:t>
            </a:r>
          </a:p>
        </p:txBody>
      </p:sp>
      <p:pic>
        <p:nvPicPr>
          <p:cNvPr id="6" name="Content Placeholder 7" descr="A close up of a garden&#10;&#10;Description automatically generated">
            <a:extLst>
              <a:ext uri="{FF2B5EF4-FFF2-40B4-BE49-F238E27FC236}">
                <a16:creationId xmlns:a16="http://schemas.microsoft.com/office/drawing/2014/main" id="{6DBF4D53-6E34-44B8-BCB3-8179E0DABF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 rot="5400000">
            <a:off x="2557634" y="3815832"/>
            <a:ext cx="2836034" cy="2888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448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B393DF-E718-4A32-8F4D-067DE7BC9C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06120" y="897303"/>
            <a:ext cx="5350801" cy="2910580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Infects between 50-90 degrees F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More severe in unhealthy plants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Varieties vary in their tolerance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Fungicides vary in their efficacy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Economic impact is similar to Cercospora leafspot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68580" indent="0">
              <a:buClrTx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A close up of a plant&#10;&#10;Description automatically generated">
            <a:extLst>
              <a:ext uri="{FF2B5EF4-FFF2-40B4-BE49-F238E27FC236}">
                <a16:creationId xmlns:a16="http://schemas.microsoft.com/office/drawing/2014/main" id="{B790FCC2-A549-4AF2-B84E-C6A0DBC0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08316" y="1163097"/>
            <a:ext cx="3915021" cy="237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240642"/>
            <a:ext cx="6519180" cy="512253"/>
          </a:xfrm>
        </p:spPr>
        <p:txBody>
          <a:bodyPr/>
          <a:lstStyle/>
          <a:p>
            <a:r>
              <a:rPr lang="en-US" dirty="0"/>
              <a:t>Alternaria Leafspot</a:t>
            </a:r>
          </a:p>
        </p:txBody>
      </p:sp>
      <p:pic>
        <p:nvPicPr>
          <p:cNvPr id="5" name="Picture 2" descr="F:\Pictures\Cercospora\889.jpg">
            <a:extLst>
              <a:ext uri="{FF2B5EF4-FFF2-40B4-BE49-F238E27FC236}">
                <a16:creationId xmlns:a16="http://schemas.microsoft.com/office/drawing/2014/main" id="{D2B89A80-3D57-4702-994E-577FAB74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5638" y="3751809"/>
            <a:ext cx="3596481" cy="293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7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B393DF-E718-4A32-8F4D-067DE7BC9C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06117" y="1400886"/>
            <a:ext cx="7594474" cy="2910580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Trials have occurred over multiple years and multiple locations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Evaluated the efficacy of fungicides for control of Alternaria leafspot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following trial is a good representation of multiple test sites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68580" indent="0">
              <a:buClrTx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240642"/>
            <a:ext cx="6519180" cy="512253"/>
          </a:xfrm>
        </p:spPr>
        <p:txBody>
          <a:bodyPr/>
          <a:lstStyle/>
          <a:p>
            <a:r>
              <a:rPr lang="en-US" dirty="0"/>
              <a:t>Control of Alternaria Leafspot with Fungicides</a:t>
            </a:r>
          </a:p>
        </p:txBody>
      </p:sp>
    </p:spTree>
    <p:extLst>
      <p:ext uri="{BB962C8B-B14F-4D97-AF65-F5344CB8AC3E}">
        <p14:creationId xmlns:p14="http://schemas.microsoft.com/office/powerpoint/2010/main" val="350074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B393DF-E718-4A32-8F4D-067DE7BC9C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06117" y="1400886"/>
            <a:ext cx="7594474" cy="2910580"/>
          </a:xfrm>
          <a:prstGeom prst="rect">
            <a:avLst/>
          </a:prstGeom>
        </p:spPr>
        <p:txBody>
          <a:bodyPr vert="horz" lIns="68580" tIns="34291" rIns="68580" bIns="34291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Plot size: 6 rows (22 inch) x 38 ft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3 replications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 panose="020B0502020202020204" pitchFamily="34" charset="0"/>
              </a:rPr>
              <a:t>Monosem</a:t>
            </a:r>
            <a:r>
              <a:rPr lang="en-US" dirty="0">
                <a:latin typeface="Century Gothic" panose="020B0502020202020204" pitchFamily="34" charset="0"/>
              </a:rPr>
              <a:t> research planter 4.1 to 4.5 inch seed spacing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Final population of 200 beets/100 ft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Compressed air small plot sprayer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3 mph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25 gallons per acre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100 psi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68580" indent="0">
              <a:buClrTx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240642"/>
            <a:ext cx="6519180" cy="512253"/>
          </a:xfrm>
        </p:spPr>
        <p:txBody>
          <a:bodyPr/>
          <a:lstStyle/>
          <a:p>
            <a:r>
              <a:rPr lang="en-US" dirty="0"/>
              <a:t>Control of Alternaria Leafspot with Fungicides</a:t>
            </a:r>
          </a:p>
        </p:txBody>
      </p:sp>
      <p:pic>
        <p:nvPicPr>
          <p:cNvPr id="4" name="Picture 2" descr="L:\MAIN  RESEARCH\Pictures Research\198.JPG">
            <a:extLst>
              <a:ext uri="{FF2B5EF4-FFF2-40B4-BE49-F238E27FC236}">
                <a16:creationId xmlns:a16="http://schemas.microsoft.com/office/drawing/2014/main" id="{C132C621-E52E-431C-A8CA-BA2CE489A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2243" y="2856176"/>
            <a:ext cx="4365870" cy="29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8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0B393DF-E718-4A32-8F4D-067DE7BC9C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106117" y="1400888"/>
            <a:ext cx="7594474" cy="4787879"/>
          </a:xfrm>
          <a:prstGeom prst="rect">
            <a:avLst/>
          </a:prstGeom>
        </p:spPr>
        <p:txBody>
          <a:bodyPr vert="horz" lIns="68580" tIns="34291" rIns="68580" bIns="34291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Variety used-C-RR059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Susceptible to </a:t>
            </a:r>
            <a:r>
              <a:rPr lang="en-US" dirty="0" err="1">
                <a:latin typeface="Century Gothic" panose="020B0502020202020204" pitchFamily="34" charset="0"/>
              </a:rPr>
              <a:t>alternaria</a:t>
            </a:r>
            <a:endParaRPr lang="en-US" dirty="0">
              <a:latin typeface="Century Gothic" panose="020B050202020202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Moderately tolerant to </a:t>
            </a:r>
            <a:r>
              <a:rPr lang="en-US" dirty="0" err="1">
                <a:latin typeface="Century Gothic" panose="020B0502020202020204" pitchFamily="34" charset="0"/>
              </a:rPr>
              <a:t>cercospora</a:t>
            </a: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Multiple fungicides were tested for their efficacy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trial was NOT inoculated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Disease pressure was severe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68580" indent="0">
              <a:buClrTx/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240642"/>
            <a:ext cx="6519180" cy="512253"/>
          </a:xfrm>
        </p:spPr>
        <p:txBody>
          <a:bodyPr/>
          <a:lstStyle/>
          <a:p>
            <a:r>
              <a:rPr lang="en-US" dirty="0"/>
              <a:t>Control of Alternaria Leafspot with Fungicides</a:t>
            </a:r>
          </a:p>
        </p:txBody>
      </p:sp>
      <p:pic>
        <p:nvPicPr>
          <p:cNvPr id="4" name="Picture 2" descr="D:\IMG_0073.JPG">
            <a:extLst>
              <a:ext uri="{FF2B5EF4-FFF2-40B4-BE49-F238E27FC236}">
                <a16:creationId xmlns:a16="http://schemas.microsoft.com/office/drawing/2014/main" id="{D9835C47-F070-4B84-8F62-251D202C8C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2" r="19325" b="13123"/>
          <a:stretch/>
        </p:blipFill>
        <p:spPr bwMode="auto">
          <a:xfrm>
            <a:off x="2213116" y="3830442"/>
            <a:ext cx="4333461" cy="289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436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36410" y="134815"/>
            <a:ext cx="6519180" cy="512253"/>
          </a:xfrm>
        </p:spPr>
        <p:txBody>
          <a:bodyPr/>
          <a:lstStyle/>
          <a:p>
            <a:r>
              <a:rPr lang="en-US" dirty="0"/>
              <a:t>Control of Alternaria Leafspot with Fungicides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8913C75-9CFE-4A07-AC08-4EC3CADD49C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41443" y="1146316"/>
          <a:ext cx="7946288" cy="5095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386">
                  <a:extLst>
                    <a:ext uri="{9D8B030D-6E8A-4147-A177-3AD203B41FA5}">
                      <a16:colId xmlns:a16="http://schemas.microsoft.com/office/drawing/2014/main" val="1376665582"/>
                    </a:ext>
                  </a:extLst>
                </a:gridCol>
                <a:gridCol w="2108752">
                  <a:extLst>
                    <a:ext uri="{9D8B030D-6E8A-4147-A177-3AD203B41FA5}">
                      <a16:colId xmlns:a16="http://schemas.microsoft.com/office/drawing/2014/main" val="3726555320"/>
                    </a:ext>
                  </a:extLst>
                </a:gridCol>
                <a:gridCol w="1402398">
                  <a:extLst>
                    <a:ext uri="{9D8B030D-6E8A-4147-A177-3AD203B41FA5}">
                      <a16:colId xmlns:a16="http://schemas.microsoft.com/office/drawing/2014/main" val="1902844695"/>
                    </a:ext>
                  </a:extLst>
                </a:gridCol>
                <a:gridCol w="2108752">
                  <a:extLst>
                    <a:ext uri="{9D8B030D-6E8A-4147-A177-3AD203B41FA5}">
                      <a16:colId xmlns:a16="http://schemas.microsoft.com/office/drawing/2014/main" val="1365519489"/>
                    </a:ext>
                  </a:extLst>
                </a:gridCol>
              </a:tblGrid>
              <a:tr h="597310">
                <a:tc>
                  <a:txBody>
                    <a:bodyPr/>
                    <a:lstStyle/>
                    <a:p>
                      <a:r>
                        <a:rPr lang="en-US" sz="2000" dirty="0"/>
                        <a:t>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Tank 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of Apps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Rotational Fungicide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403280"/>
                  </a:ext>
                </a:extLst>
              </a:tr>
              <a:tr h="432021">
                <a:tc>
                  <a:txBody>
                    <a:bodyPr/>
                    <a:lstStyle/>
                    <a:p>
                      <a:r>
                        <a:rPr lang="en-US" sz="2000" dirty="0"/>
                        <a:t>Echo(chlorothalonil)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518401"/>
                  </a:ext>
                </a:extLst>
              </a:tr>
              <a:tr h="386364">
                <a:tc>
                  <a:txBody>
                    <a:bodyPr/>
                    <a:lstStyle/>
                    <a:p>
                      <a:r>
                        <a:rPr lang="en-US" sz="2000" dirty="0"/>
                        <a:t>Super 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Topsin</a:t>
                      </a:r>
                      <a:r>
                        <a:rPr lang="en-US" sz="2000" dirty="0"/>
                        <a:t> + </a:t>
                      </a:r>
                      <a:r>
                        <a:rPr lang="en-US" sz="2000" dirty="0" err="1"/>
                        <a:t>Manzate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Badge(4 apps)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89157"/>
                  </a:ext>
                </a:extLst>
              </a:tr>
              <a:tr h="337610">
                <a:tc>
                  <a:txBody>
                    <a:bodyPr/>
                    <a:lstStyle/>
                    <a:p>
                      <a:r>
                        <a:rPr lang="en-US" sz="2000" dirty="0" err="1"/>
                        <a:t>Manzate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Badge(copper)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3415"/>
                  </a:ext>
                </a:extLst>
              </a:tr>
              <a:tr h="337610">
                <a:tc>
                  <a:txBody>
                    <a:bodyPr/>
                    <a:lstStyle/>
                    <a:p>
                      <a:r>
                        <a:rPr lang="en-US" sz="2000" dirty="0"/>
                        <a:t>Super 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Manzate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Badge(4 apps)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731639"/>
                  </a:ext>
                </a:extLst>
              </a:tr>
              <a:tr h="337610">
                <a:tc>
                  <a:txBody>
                    <a:bodyPr/>
                    <a:lstStyle/>
                    <a:p>
                      <a:r>
                        <a:rPr lang="en-US" sz="2000" dirty="0"/>
                        <a:t>Badge(copper)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270429"/>
                  </a:ext>
                </a:extLst>
              </a:tr>
              <a:tr h="337610">
                <a:tc>
                  <a:txBody>
                    <a:bodyPr/>
                    <a:lstStyle/>
                    <a:p>
                      <a:r>
                        <a:rPr lang="en-US" sz="2000" dirty="0" err="1"/>
                        <a:t>Manzate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388593"/>
                  </a:ext>
                </a:extLst>
              </a:tr>
              <a:tr h="337610">
                <a:tc>
                  <a:txBody>
                    <a:bodyPr/>
                    <a:lstStyle/>
                    <a:p>
                      <a:r>
                        <a:rPr lang="en-US" sz="2000" dirty="0"/>
                        <a:t>Minerva Duo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Badge(3 apps)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038068"/>
                  </a:ext>
                </a:extLst>
              </a:tr>
              <a:tr h="33761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Priaxor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Manzate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Badge(4 apps)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515232"/>
                  </a:ext>
                </a:extLst>
              </a:tr>
              <a:tr h="337610">
                <a:tc>
                  <a:txBody>
                    <a:bodyPr/>
                    <a:lstStyle/>
                    <a:p>
                      <a:r>
                        <a:rPr lang="en-US" sz="2000" dirty="0"/>
                        <a:t>Headline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Manzate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Badge(4 apps)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943405"/>
                  </a:ext>
                </a:extLst>
              </a:tr>
              <a:tr h="337610">
                <a:tc>
                  <a:txBody>
                    <a:bodyPr/>
                    <a:lstStyle/>
                    <a:p>
                      <a:r>
                        <a:rPr lang="en-US" sz="2000" dirty="0"/>
                        <a:t>Inspire 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Manzate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Badge(3 apps)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68576"/>
                  </a:ext>
                </a:extLst>
              </a:tr>
              <a:tr h="337610">
                <a:tc>
                  <a:txBody>
                    <a:bodyPr/>
                    <a:lstStyle/>
                    <a:p>
                      <a:r>
                        <a:rPr lang="en-US" sz="2000" dirty="0"/>
                        <a:t>Minerva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Manzate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Badge(3 apps)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076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1835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852</Words>
  <Application>Microsoft Office PowerPoint</Application>
  <PresentationFormat>Widescreen</PresentationFormat>
  <Paragraphs>296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Wingdings 2</vt:lpstr>
      <vt:lpstr>Thermal</vt:lpstr>
      <vt:lpstr>PowerPoint Presentation</vt:lpstr>
      <vt:lpstr>Alternaria Leafspot</vt:lpstr>
      <vt:lpstr>Alternaria Leafspot in Michigan</vt:lpstr>
      <vt:lpstr>Cercospora and Alternaria Leafspot</vt:lpstr>
      <vt:lpstr>Alternaria Leafspot</vt:lpstr>
      <vt:lpstr>Control of Alternaria Leafspot with Fungicides</vt:lpstr>
      <vt:lpstr>Control of Alternaria Leafspot with Fungicides</vt:lpstr>
      <vt:lpstr>Control of Alternaria Leafspot with Fungicides</vt:lpstr>
      <vt:lpstr>Control of Alternaria Leafspot with Fungicides</vt:lpstr>
      <vt:lpstr>Control of Alternaria Leafspot with Fungicides</vt:lpstr>
      <vt:lpstr>% Leaf Damage</vt:lpstr>
      <vt:lpstr>% Leaf Damage and RWSA</vt:lpstr>
      <vt:lpstr>% Leaf Damage and Tons/Acre</vt:lpstr>
      <vt:lpstr>% Leaf Damage and RWST</vt:lpstr>
      <vt:lpstr>Comparison of Treatments</vt:lpstr>
      <vt:lpstr>Comparison of Treatments</vt:lpstr>
      <vt:lpstr>Comparison of Treatments</vt:lpstr>
      <vt:lpstr>Comparison of Treatments</vt:lpstr>
      <vt:lpstr>Conclusions and Observations</vt:lpstr>
      <vt:lpstr>Conclusions and Observations</vt:lpstr>
      <vt:lpstr>Conclusions and Observations</vt:lpstr>
      <vt:lpstr>Conclusions and Observations</vt:lpstr>
      <vt:lpstr>Alternaria and Cercospora Control Strategies in Michigan</vt:lpstr>
      <vt:lpstr>Alternaria and Cercospora Control Strategies in Michigan</vt:lpstr>
      <vt:lpstr>Timing of First Application</vt:lpstr>
      <vt:lpstr>Alternaria and Cercospora Control Strategies in Michigan</vt:lpstr>
      <vt:lpstr>Alternaria and Cercospora Control Strategies in Michigan</vt:lpstr>
      <vt:lpstr>Alternaria and Cercospora Control Strategies in Michigan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Bischer</dc:creator>
  <cp:lastModifiedBy>Dennis Bischer</cp:lastModifiedBy>
  <cp:revision>9</cp:revision>
  <dcterms:created xsi:type="dcterms:W3CDTF">2019-02-20T14:22:09Z</dcterms:created>
  <dcterms:modified xsi:type="dcterms:W3CDTF">2019-02-20T21:03:16Z</dcterms:modified>
</cp:coreProperties>
</file>